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notesMasterIdLst>
    <p:notesMasterId r:id="rId32"/>
  </p:notesMasterIdLst>
  <p:sldIdLst>
    <p:sldId id="299" r:id="rId2"/>
    <p:sldId id="300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9" r:id="rId21"/>
    <p:sldId id="318" r:id="rId22"/>
    <p:sldId id="321" r:id="rId23"/>
    <p:sldId id="320" r:id="rId24"/>
    <p:sldId id="322" r:id="rId25"/>
    <p:sldId id="324" r:id="rId26"/>
    <p:sldId id="323" r:id="rId27"/>
    <p:sldId id="325" r:id="rId28"/>
    <p:sldId id="326" r:id="rId29"/>
    <p:sldId id="327" r:id="rId30"/>
    <p:sldId id="298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53" autoAdjust="0"/>
  </p:normalViewPr>
  <p:slideViewPr>
    <p:cSldViewPr>
      <p:cViewPr varScale="1">
        <p:scale>
          <a:sx n="76" d="100"/>
          <a:sy n="76" d="100"/>
        </p:scale>
        <p:origin x="-96" y="-7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84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3AF0BE57-9934-459E-8AFF-927F94281A68}" type="datetimeFigureOut">
              <a:rPr lang="ru-RU"/>
              <a:pPr>
                <a:defRPr/>
              </a:pPr>
              <a:t>28.09.2012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D614E707-81AD-48E3-8A79-BE8F2D5B50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46305-5887-4A13-A7A9-8BF4842B8AD6}" type="datetimeFigureOut">
              <a:rPr lang="ru-RU"/>
              <a:pPr>
                <a:defRPr/>
              </a:pPr>
              <a:t>28.09.2012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8B298-227E-4E81-B280-2DAEB41CCC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0009B-D8EC-4500-AFA7-07AF33E92D1B}" type="datetimeFigureOut">
              <a:rPr lang="ru-RU"/>
              <a:pPr>
                <a:defRPr/>
              </a:pPr>
              <a:t>28.09.2012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154A2-2991-4EB6-85D5-341A6FA7BD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10293-661F-4C1D-846B-06EBB3923E62}" type="datetimeFigureOut">
              <a:rPr lang="ru-RU"/>
              <a:pPr>
                <a:defRPr/>
              </a:pPr>
              <a:t>28.09.2012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C1840-CB70-4023-9B6E-EAE23E400C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085C4-AB51-4DA8-8026-57B495DE45AE}" type="datetimeFigureOut">
              <a:rPr lang="ru-RU"/>
              <a:pPr>
                <a:defRPr/>
              </a:pPr>
              <a:t>28.09.2012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FBBF7-98D9-4C54-8883-D74E830FEC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5D1A3-80D9-4F71-B642-93D58A11A756}" type="datetimeFigureOut">
              <a:rPr lang="ru-RU"/>
              <a:pPr>
                <a:defRPr/>
              </a:pPr>
              <a:t>28.09.2012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A3082-E6FF-46BF-A958-5145F546A5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357DE-2A61-4AEA-AF9B-29004416A69D}" type="datetimeFigureOut">
              <a:rPr lang="ru-RU"/>
              <a:pPr>
                <a:defRPr/>
              </a:pPr>
              <a:t>28.09.2012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E14B3-F291-455F-8957-84270C6233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94E90-A3E3-4505-B8BE-0BA5108D7C85}" type="datetimeFigureOut">
              <a:rPr lang="ru-RU"/>
              <a:pPr>
                <a:defRPr/>
              </a:pPr>
              <a:t>28.09.2012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245B0-9BDB-4A3C-B703-BC71911DA4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C5B74-10D0-4195-8BA3-CCC8F16810EE}" type="datetimeFigureOut">
              <a:rPr lang="ru-RU"/>
              <a:pPr>
                <a:defRPr/>
              </a:pPr>
              <a:t>28.09.2012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B2094-EC9C-4883-8EEE-50C20BABF6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69D39-0411-4E79-9ED7-48FE773261C2}" type="datetimeFigureOut">
              <a:rPr lang="ru-RU"/>
              <a:pPr>
                <a:defRPr/>
              </a:pPr>
              <a:t>28.09.2012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82E46-8EF5-4205-91BA-B5AAB2979F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5309C-C89F-4608-93B6-89C7B971A286}" type="datetimeFigureOut">
              <a:rPr lang="ru-RU"/>
              <a:pPr>
                <a:defRPr/>
              </a:pPr>
              <a:t>28.09.2012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4AAE3-C5A2-4FBB-8D34-1D78196AE1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A109A-6400-4927-AD88-1D4B525FD5AF}" type="datetimeFigureOut">
              <a:rPr lang="ru-RU"/>
              <a:pPr>
                <a:defRPr/>
              </a:pPr>
              <a:t>28.09.2012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BA789-DD30-4620-93E4-4E3587C9C3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 smtClean="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130D9AC8-B943-47ED-A4AC-F84641128852}" type="datetimeFigureOut">
              <a:rPr lang="ru-RU"/>
              <a:pPr>
                <a:defRPr/>
              </a:pPr>
              <a:t>28.09.2012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 smtClean="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74AC1DEB-E33E-4092-8512-99158062F5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6" r:id="rId1"/>
    <p:sldLayoutId id="2147483785" r:id="rId2"/>
    <p:sldLayoutId id="2147483787" r:id="rId3"/>
    <p:sldLayoutId id="2147483784" r:id="rId4"/>
    <p:sldLayoutId id="2147483783" r:id="rId5"/>
    <p:sldLayoutId id="2147483782" r:id="rId6"/>
    <p:sldLayoutId id="2147483781" r:id="rId7"/>
    <p:sldLayoutId id="2147483780" r:id="rId8"/>
    <p:sldLayoutId id="2147483779" r:id="rId9"/>
    <p:sldLayoutId id="2147483778" r:id="rId10"/>
    <p:sldLayoutId id="2147483777" r:id="rId11"/>
  </p:sldLayoutIdLst>
  <p:transition advTm="3000">
    <p:wedge/>
  </p:transition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/>
              <a:t>Кольцовское</a:t>
            </a:r>
            <a:r>
              <a:rPr lang="ru-RU" dirty="0" smtClean="0"/>
              <a:t> сельское поселение</a:t>
            </a:r>
            <a:endParaRPr lang="ru-RU" dirty="0"/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32163"/>
            <a:ext cx="6400800" cy="1752600"/>
          </a:xfrm>
        </p:spPr>
        <p:txBody>
          <a:bodyPr/>
          <a:lstStyle/>
          <a:p>
            <a:r>
              <a:rPr lang="ru-RU" smtClean="0"/>
              <a:t>Чувашской Республики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5643563" y="5000625"/>
            <a:ext cx="2852737" cy="1500188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algn="r">
              <a:defRPr/>
            </a:pPr>
            <a:r>
              <a:rPr lang="ru-RU" sz="2800" b="1" dirty="0"/>
              <a:t>Материал для участия в </a:t>
            </a:r>
            <a:r>
              <a:rPr lang="ru-RU" sz="2800" b="1" dirty="0"/>
              <a:t>конкурсе виртуальных экскурсий </a:t>
            </a:r>
            <a:r>
              <a:rPr lang="ru-RU" sz="2800" b="1" dirty="0"/>
              <a:t>«</a:t>
            </a:r>
            <a:r>
              <a:rPr lang="ru-RU" sz="2800" b="1" dirty="0"/>
              <a:t>Люблю тебя, мой край родной</a:t>
            </a:r>
            <a:r>
              <a:rPr lang="ru-RU" sz="2800" b="1" dirty="0"/>
              <a:t>!», </a:t>
            </a:r>
            <a:r>
              <a:rPr lang="ru-RU" sz="2800" b="1" dirty="0"/>
              <a:t>посвященного 85-летию со дня образования </a:t>
            </a:r>
            <a:r>
              <a:rPr lang="ru-RU" sz="2800" b="1" dirty="0" err="1"/>
              <a:t>Вурнарского</a:t>
            </a:r>
            <a:r>
              <a:rPr lang="ru-RU" sz="2800" b="1" dirty="0"/>
              <a:t> района</a:t>
            </a:r>
            <a:endParaRPr lang="ru-RU" sz="2800" dirty="0"/>
          </a:p>
        </p:txBody>
      </p:sp>
    </p:spTree>
  </p:cSld>
  <p:clrMapOvr>
    <a:masterClrMapping/>
  </p:clrMapOvr>
  <p:transition advTm="300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 descr="F:\Снимок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7138" y="2000250"/>
            <a:ext cx="6691312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/>
              <a:t>Кольцовское</a:t>
            </a:r>
            <a:r>
              <a:rPr lang="ru-RU" dirty="0" smtClean="0"/>
              <a:t> сельское поселение</a:t>
            </a:r>
            <a:endParaRPr lang="ru-RU" dirty="0"/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457200" y="857240"/>
            <a:ext cx="8229600" cy="1143000"/>
          </a:xfrm>
          <a:prstGeom prst="rect">
            <a:avLst/>
          </a:prstGeom>
        </p:spPr>
        <p:txBody>
          <a:bodyPr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1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деревня Булатово</a:t>
            </a:r>
            <a:endParaRPr lang="ru-RU" sz="4100" b="1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357438" y="2928938"/>
            <a:ext cx="1071562" cy="10715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Tm="3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Справка о деревне</a:t>
            </a:r>
            <a:endParaRPr lang="ru-RU" dirty="0"/>
          </a:p>
        </p:txBody>
      </p:sp>
      <p:sp>
        <p:nvSpPr>
          <p:cNvPr id="24578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2543175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 typeface="Wingdings 2" pitchFamily="18" charset="2"/>
              <a:buNone/>
            </a:pPr>
            <a:r>
              <a:rPr lang="ru-RU" sz="2400" smtClean="0">
                <a:latin typeface="Arial" charset="0"/>
                <a:cs typeface="Arial" charset="0"/>
              </a:rPr>
              <a:t>Население на сегодняшний день в деревне насчитывается 84 </a:t>
            </a:r>
          </a:p>
          <a:p>
            <a:pPr marL="0" indent="0" algn="ctr">
              <a:spcBef>
                <a:spcPct val="0"/>
              </a:spcBef>
              <a:buFont typeface="Wingdings 2" pitchFamily="18" charset="2"/>
              <a:buNone/>
            </a:pPr>
            <a:r>
              <a:rPr lang="ru-RU" sz="2400" smtClean="0">
                <a:latin typeface="Arial" charset="0"/>
                <a:cs typeface="Arial" charset="0"/>
              </a:rPr>
              <a:t>двора и численность </a:t>
            </a:r>
          </a:p>
          <a:p>
            <a:pPr marL="0" indent="0" algn="ctr">
              <a:spcBef>
                <a:spcPct val="0"/>
              </a:spcBef>
              <a:buFont typeface="Wingdings 2" pitchFamily="18" charset="2"/>
              <a:buNone/>
            </a:pPr>
            <a:r>
              <a:rPr lang="ru-RU" sz="2400" smtClean="0">
                <a:latin typeface="Arial" charset="0"/>
                <a:cs typeface="Arial" charset="0"/>
              </a:rPr>
              <a:t>населения 227 человек</a:t>
            </a:r>
          </a:p>
        </p:txBody>
      </p:sp>
      <p:sp>
        <p:nvSpPr>
          <p:cNvPr id="24579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2543175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 typeface="Wingdings 2" pitchFamily="18" charset="2"/>
              <a:buNone/>
            </a:pPr>
            <a:r>
              <a:rPr lang="ru-RU" sz="2400" smtClean="0">
                <a:latin typeface="Arial" charset="0"/>
                <a:cs typeface="Arial" charset="0"/>
              </a:rPr>
              <a:t>Расстояние  до г. Чебоксары 100 км, до п. Вурнары 10 км Деревня  газифицирована имеется дом культуры.</a:t>
            </a:r>
          </a:p>
        </p:txBody>
      </p:sp>
      <p:sp>
        <p:nvSpPr>
          <p:cNvPr id="8" name="Содержимое 5"/>
          <p:cNvSpPr txBox="1">
            <a:spLocks/>
          </p:cNvSpPr>
          <p:nvPr/>
        </p:nvSpPr>
        <p:spPr>
          <a:xfrm>
            <a:off x="428625" y="4143375"/>
            <a:ext cx="8286750" cy="2543175"/>
          </a:xfrm>
          <a:prstGeom prst="rect">
            <a:avLst/>
          </a:prstGeom>
        </p:spPr>
        <p:txBody>
          <a:bodyPr>
            <a:normAutofit/>
          </a:bodyPr>
          <a:lstStyle/>
          <a:p>
            <a:pPr indent="457200" algn="just">
              <a:defRPr/>
            </a:pPr>
            <a:r>
              <a:rPr lang="ru-RU" sz="2400" dirty="0"/>
              <a:t>Деревня Булатово (Новые </a:t>
            </a:r>
            <a:r>
              <a:rPr lang="ru-RU" sz="2400" dirty="0" err="1"/>
              <a:t>Мелюши</a:t>
            </a:r>
            <a:r>
              <a:rPr lang="ru-RU" sz="2400" dirty="0"/>
              <a:t>) Входил в состав Казанской губернии </a:t>
            </a:r>
            <a:r>
              <a:rPr lang="ru-RU" sz="2400" dirty="0" err="1"/>
              <a:t>Ядринского</a:t>
            </a:r>
            <a:r>
              <a:rPr lang="ru-RU" sz="2400" dirty="0"/>
              <a:t> уезда. 1781г. Деревня насчитывала 10 дворов, 53 человека. В 1907г. 374 человека, в 1930г. 61 двор и 251 человек.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endParaRPr lang="ru-RU" sz="28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endParaRPr lang="ru-RU" sz="2600" dirty="0">
              <a:latin typeface="+mn-lt"/>
            </a:endParaRPr>
          </a:p>
        </p:txBody>
      </p:sp>
      <p:sp>
        <p:nvSpPr>
          <p:cNvPr id="9" name="Содержимое 5"/>
          <p:cNvSpPr txBox="1">
            <a:spLocks/>
          </p:cNvSpPr>
          <p:nvPr/>
        </p:nvSpPr>
        <p:spPr>
          <a:xfrm>
            <a:off x="357158" y="3500438"/>
            <a:ext cx="8286808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indent="457200" algn="ctr"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Историческая справка</a:t>
            </a:r>
            <a:endParaRPr lang="ru-RU" sz="2800" dirty="0">
              <a:latin typeface="+mn-lt"/>
            </a:endParaRPr>
          </a:p>
        </p:txBody>
      </p:sp>
    </p:spTree>
  </p:cSld>
  <p:clrMapOvr>
    <a:masterClrMapping/>
  </p:clrMapOvr>
  <p:transition advTm="3000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2643188"/>
            <a:ext cx="25717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0" y="2643188"/>
            <a:ext cx="2500313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Знаменитые люди</a:t>
            </a:r>
            <a:endParaRPr lang="ru-RU" dirty="0"/>
          </a:p>
        </p:txBody>
      </p:sp>
      <p:sp>
        <p:nvSpPr>
          <p:cNvPr id="25604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900113"/>
          </a:xfrm>
        </p:spPr>
        <p:txBody>
          <a:bodyPr/>
          <a:lstStyle/>
          <a:p>
            <a:pPr marL="0" indent="0" algn="ctr" eaLnBrk="0" hangingPunct="0">
              <a:spcBef>
                <a:spcPct val="0"/>
              </a:spcBef>
              <a:buFont typeface="Wingdings 2" pitchFamily="18" charset="2"/>
              <a:buNone/>
            </a:pPr>
            <a:r>
              <a:rPr lang="ru-RU" sz="2400" i="1" smtClean="0">
                <a:latin typeface="Arial" charset="0"/>
                <a:ea typeface="Calibri" pitchFamily="34" charset="0"/>
                <a:cs typeface="Arial" charset="0"/>
              </a:rPr>
              <a:t>Яшин Василий Николаевич</a:t>
            </a:r>
          </a:p>
        </p:txBody>
      </p:sp>
      <p:sp>
        <p:nvSpPr>
          <p:cNvPr id="25605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900113"/>
          </a:xfrm>
        </p:spPr>
        <p:txBody>
          <a:bodyPr/>
          <a:lstStyle/>
          <a:p>
            <a:pPr marL="0" indent="0" algn="ctr" eaLnBrk="0" hangingPunct="0">
              <a:spcBef>
                <a:spcPct val="0"/>
              </a:spcBef>
              <a:buFont typeface="Wingdings 2" pitchFamily="18" charset="2"/>
              <a:buNone/>
            </a:pPr>
            <a:r>
              <a:rPr lang="ru-RU" sz="2400" i="1" smtClean="0">
                <a:latin typeface="Arial" charset="0"/>
                <a:ea typeface="Calibri" pitchFamily="34" charset="0"/>
                <a:cs typeface="Arial" charset="0"/>
              </a:rPr>
              <a:t>Яшин Михаил</a:t>
            </a:r>
          </a:p>
          <a:p>
            <a:pPr marL="0" indent="0" algn="ctr" eaLnBrk="0" hangingPunct="0">
              <a:spcBef>
                <a:spcPct val="0"/>
              </a:spcBef>
              <a:buFont typeface="Wingdings 2" pitchFamily="18" charset="2"/>
              <a:buNone/>
            </a:pPr>
            <a:r>
              <a:rPr lang="ru-RU" sz="2400" i="1" smtClean="0">
                <a:latin typeface="Arial" charset="0"/>
                <a:ea typeface="Calibri" pitchFamily="34" charset="0"/>
                <a:cs typeface="Arial" charset="0"/>
              </a:rPr>
              <a:t>Николаевич</a:t>
            </a:r>
          </a:p>
        </p:txBody>
      </p:sp>
      <p:sp>
        <p:nvSpPr>
          <p:cNvPr id="25606" name="Содержимое 5"/>
          <p:cNvSpPr txBox="1">
            <a:spLocks/>
          </p:cNvSpPr>
          <p:nvPr/>
        </p:nvSpPr>
        <p:spPr bwMode="auto">
          <a:xfrm>
            <a:off x="457200" y="5786438"/>
            <a:ext cx="40386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000">
                <a:ea typeface="Calibri" pitchFamily="34" charset="0"/>
                <a:cs typeface="Arial" charset="0"/>
              </a:rPr>
              <a:t>Полковник Военно-Морской авиации</a:t>
            </a:r>
          </a:p>
        </p:txBody>
      </p:sp>
      <p:sp>
        <p:nvSpPr>
          <p:cNvPr id="25607" name="Содержимое 6"/>
          <p:cNvSpPr txBox="1">
            <a:spLocks/>
          </p:cNvSpPr>
          <p:nvPr/>
        </p:nvSpPr>
        <p:spPr bwMode="auto">
          <a:xfrm>
            <a:off x="4648200" y="5786438"/>
            <a:ext cx="40386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000">
                <a:ea typeface="Calibri" pitchFamily="34" charset="0"/>
                <a:cs typeface="Arial" charset="0"/>
              </a:rPr>
              <a:t>Полковник, окончил военную академию им. В. И. Ленина</a:t>
            </a:r>
          </a:p>
        </p:txBody>
      </p:sp>
    </p:spTree>
  </p:cSld>
  <p:clrMapOvr>
    <a:masterClrMapping/>
  </p:clrMapOvr>
  <p:transition advTm="3000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Содержимое 5" descr="SAM_0117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643063" y="1892300"/>
            <a:ext cx="5857875" cy="4394200"/>
          </a:xfrm>
        </p:spPr>
      </p:pic>
      <p:pic>
        <p:nvPicPr>
          <p:cNvPr id="16" name="Содержимое 6" descr="SAM_0119.JPG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643063" y="1892300"/>
            <a:ext cx="5857875" cy="4394200"/>
          </a:xfrm>
        </p:spPr>
      </p:pic>
      <p:pic>
        <p:nvPicPr>
          <p:cNvPr id="17" name="Содержимое 9" descr="SAM_0128.JPG"/>
          <p:cNvPicPr>
            <a:picLocks noGrp="1" noChangeAspect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1643063" y="1893888"/>
            <a:ext cx="5857875" cy="439261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Булатово сегодня</a:t>
            </a:r>
            <a:endParaRPr lang="ru-RU" dirty="0"/>
          </a:p>
        </p:txBody>
      </p:sp>
    </p:spTree>
  </p:cSld>
  <p:clrMapOvr>
    <a:masterClrMapping/>
  </p:clrMapOvr>
  <p:transition advTm="3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xit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3" presetClass="exit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22" presetClass="exit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 descr="F:\Снимок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7138" y="2000250"/>
            <a:ext cx="6691312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/>
              <a:t>Кольцовское</a:t>
            </a:r>
            <a:r>
              <a:rPr lang="ru-RU" dirty="0" smtClean="0"/>
              <a:t> сельское поселение</a:t>
            </a:r>
            <a:endParaRPr lang="ru-RU" dirty="0"/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457200" y="857240"/>
            <a:ext cx="8229600" cy="1143000"/>
          </a:xfrm>
          <a:prstGeom prst="rect">
            <a:avLst/>
          </a:prstGeom>
        </p:spPr>
        <p:txBody>
          <a:bodyPr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1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деревня </a:t>
            </a:r>
            <a:r>
              <a:rPr lang="ru-RU" sz="4100" b="1" dirty="0" err="1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Сявалкас-Хирпоси</a:t>
            </a:r>
            <a:endParaRPr lang="ru-RU" sz="4100" b="1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929063" y="2357438"/>
            <a:ext cx="1071562" cy="10715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Tm="3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Справка о деревне</a:t>
            </a:r>
            <a:endParaRPr lang="ru-RU" dirty="0"/>
          </a:p>
        </p:txBody>
      </p:sp>
      <p:sp>
        <p:nvSpPr>
          <p:cNvPr id="28674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2543175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 typeface="Wingdings 2" pitchFamily="18" charset="2"/>
              <a:buNone/>
            </a:pPr>
            <a:r>
              <a:rPr lang="ru-RU" sz="2400" smtClean="0">
                <a:latin typeface="Arial" charset="0"/>
                <a:cs typeface="Arial" charset="0"/>
              </a:rPr>
              <a:t>Население</a:t>
            </a:r>
          </a:p>
          <a:p>
            <a:pPr marL="0" indent="0" algn="ctr">
              <a:spcBef>
                <a:spcPct val="0"/>
              </a:spcBef>
              <a:buFont typeface="Wingdings 2" pitchFamily="18" charset="2"/>
              <a:buNone/>
            </a:pPr>
            <a:r>
              <a:rPr lang="ru-RU" sz="2400" smtClean="0">
                <a:latin typeface="Arial" charset="0"/>
                <a:cs typeface="Arial" charset="0"/>
              </a:rPr>
              <a:t>63 двора проживает</a:t>
            </a:r>
          </a:p>
          <a:p>
            <a:pPr marL="0" indent="0" algn="ctr">
              <a:spcBef>
                <a:spcPct val="0"/>
              </a:spcBef>
              <a:buFont typeface="Wingdings 2" pitchFamily="18" charset="2"/>
              <a:buNone/>
            </a:pPr>
            <a:r>
              <a:rPr lang="ru-RU" sz="2400" smtClean="0">
                <a:latin typeface="Arial" charset="0"/>
                <a:cs typeface="Arial" charset="0"/>
              </a:rPr>
              <a:t> 161 человек</a:t>
            </a:r>
          </a:p>
          <a:p>
            <a:pPr marL="0" indent="0" algn="ctr">
              <a:spcBef>
                <a:spcPct val="0"/>
              </a:spcBef>
              <a:buFont typeface="Wingdings 2" pitchFamily="18" charset="2"/>
              <a:buNone/>
            </a:pPr>
            <a:endParaRPr lang="ru-RU" sz="2400" smtClean="0">
              <a:latin typeface="Arial" charset="0"/>
              <a:cs typeface="Arial" charset="0"/>
            </a:endParaRPr>
          </a:p>
        </p:txBody>
      </p:sp>
      <p:sp>
        <p:nvSpPr>
          <p:cNvPr id="28675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2543175"/>
          </a:xfrm>
        </p:spPr>
        <p:txBody>
          <a:bodyPr/>
          <a:lstStyle/>
          <a:p>
            <a:pPr marL="0" indent="0" algn="ctr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ru-RU" sz="2400" smtClean="0">
                <a:latin typeface="Arial" charset="0"/>
                <a:cs typeface="Arial" charset="0"/>
              </a:rPr>
              <a:t>Имеется магазин, </a:t>
            </a:r>
          </a:p>
          <a:p>
            <a:pPr marL="0" indent="0" algn="ctr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ru-RU" sz="2400" smtClean="0">
                <a:latin typeface="Arial" charset="0"/>
                <a:cs typeface="Arial" charset="0"/>
              </a:rPr>
              <a:t>фельшерско-акушерский пункт. Расстояние до </a:t>
            </a:r>
          </a:p>
          <a:p>
            <a:pPr marL="0" indent="0" algn="ctr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ru-RU" sz="2400" smtClean="0">
                <a:latin typeface="Arial" charset="0"/>
                <a:cs typeface="Arial" charset="0"/>
              </a:rPr>
              <a:t>г. Чебоксар - 102 км, до </a:t>
            </a:r>
          </a:p>
          <a:p>
            <a:pPr marL="0" indent="0" algn="ctr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ru-RU" sz="2400" smtClean="0">
                <a:latin typeface="Arial" charset="0"/>
                <a:cs typeface="Arial" charset="0"/>
              </a:rPr>
              <a:t>районного центра- 12 км </a:t>
            </a:r>
          </a:p>
        </p:txBody>
      </p:sp>
      <p:sp>
        <p:nvSpPr>
          <p:cNvPr id="8" name="Содержимое 5"/>
          <p:cNvSpPr txBox="1">
            <a:spLocks/>
          </p:cNvSpPr>
          <p:nvPr/>
        </p:nvSpPr>
        <p:spPr>
          <a:xfrm>
            <a:off x="428625" y="4143375"/>
            <a:ext cx="8286750" cy="2543175"/>
          </a:xfrm>
          <a:prstGeom prst="rect">
            <a:avLst/>
          </a:prstGeom>
        </p:spPr>
        <p:txBody>
          <a:bodyPr>
            <a:normAutofit/>
          </a:bodyPr>
          <a:lstStyle/>
          <a:p>
            <a:pPr indent="457200" algn="just">
              <a:buFont typeface="Wingdings" pitchFamily="2" charset="2"/>
              <a:buNone/>
              <a:defRPr/>
            </a:pPr>
            <a:r>
              <a:rPr lang="ru-RU" sz="2400" dirty="0"/>
              <a:t>Из-за малоземелья часть дворов из деревни </a:t>
            </a:r>
            <a:r>
              <a:rPr lang="ru-RU" sz="2400" dirty="0" err="1"/>
              <a:t>Хирпоси</a:t>
            </a:r>
            <a:r>
              <a:rPr lang="ru-RU" sz="2400" dirty="0"/>
              <a:t> </a:t>
            </a:r>
            <a:r>
              <a:rPr lang="ru-RU" sz="2400" dirty="0" err="1"/>
              <a:t>Ядринского</a:t>
            </a:r>
            <a:r>
              <a:rPr lang="ru-RU" sz="2400" dirty="0"/>
              <a:t> уезда переселилась в выселок </a:t>
            </a:r>
            <a:r>
              <a:rPr lang="ru-RU" sz="2400" dirty="0" err="1"/>
              <a:t>Сявалкас</a:t>
            </a:r>
            <a:r>
              <a:rPr lang="ru-RU" sz="2400" dirty="0"/>
              <a:t>- </a:t>
            </a:r>
            <a:r>
              <a:rPr lang="ru-RU" sz="2400" dirty="0" err="1"/>
              <a:t>Хирпоси</a:t>
            </a:r>
            <a:r>
              <a:rPr lang="ru-RU" sz="2400" dirty="0"/>
              <a:t>. В 1720 г. у </a:t>
            </a:r>
            <a:r>
              <a:rPr lang="ru-RU" sz="2400" dirty="0" err="1"/>
              <a:t>д.Сявалкас</a:t>
            </a:r>
            <a:r>
              <a:rPr lang="ru-RU" sz="2400" dirty="0"/>
              <a:t>- </a:t>
            </a:r>
            <a:r>
              <a:rPr lang="ru-RU" sz="2400" dirty="0" err="1"/>
              <a:t>Хирпоси</a:t>
            </a:r>
            <a:r>
              <a:rPr lang="ru-RU" sz="2400" dirty="0"/>
              <a:t> была хрустальная и стеклянная фабрика Ф. Толмачёва. На то время там проживало 135 человек, 15 дворов.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endParaRPr lang="ru-RU" sz="28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endParaRPr lang="ru-RU" sz="2600" dirty="0">
              <a:latin typeface="+mn-lt"/>
            </a:endParaRPr>
          </a:p>
        </p:txBody>
      </p:sp>
      <p:sp>
        <p:nvSpPr>
          <p:cNvPr id="9" name="Содержимое 5"/>
          <p:cNvSpPr txBox="1">
            <a:spLocks/>
          </p:cNvSpPr>
          <p:nvPr/>
        </p:nvSpPr>
        <p:spPr>
          <a:xfrm>
            <a:off x="357158" y="3500438"/>
            <a:ext cx="8286808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indent="457200" algn="ctr"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Историческая справка</a:t>
            </a:r>
            <a:endParaRPr lang="ru-RU" sz="2800" dirty="0">
              <a:latin typeface="+mn-lt"/>
            </a:endParaRPr>
          </a:p>
        </p:txBody>
      </p:sp>
    </p:spTree>
  </p:cSld>
  <p:clrMapOvr>
    <a:masterClrMapping/>
  </p:clrMapOvr>
  <p:transition advTm="3000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11" descr="SAM_0121.JPG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643063" y="1930400"/>
            <a:ext cx="5857875" cy="4391025"/>
          </a:xfrm>
        </p:spPr>
      </p:pic>
      <p:pic>
        <p:nvPicPr>
          <p:cNvPr id="9" name="Содержимое 5" descr="SAM_0131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643063" y="1928813"/>
            <a:ext cx="5857875" cy="4394200"/>
          </a:xfrm>
        </p:spPr>
      </p:pic>
      <p:pic>
        <p:nvPicPr>
          <p:cNvPr id="10" name="Содержимое 6" descr="SAM_0134.JPG"/>
          <p:cNvPicPr>
            <a:picLocks noGrp="1" noChangeAspect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1643063" y="1928813"/>
            <a:ext cx="5857875" cy="4394200"/>
          </a:xfrm>
        </p:spPr>
      </p:pic>
      <p:pic>
        <p:nvPicPr>
          <p:cNvPr id="11" name="Содержимое 7" descr="SAM_0056.JPG"/>
          <p:cNvPicPr>
            <a:picLocks noGrp="1" noChangeAspect="1"/>
          </p:cNvPicPr>
          <p:nvPr>
            <p:ph sz="quarter"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1643063" y="1930400"/>
            <a:ext cx="5857875" cy="4391025"/>
          </a:xfrm>
        </p:spPr>
      </p:pic>
      <p:pic>
        <p:nvPicPr>
          <p:cNvPr id="6" name="Содержимое 9" descr="SAM_0127.JPG"/>
          <p:cNvPicPr>
            <a:picLocks noGrp="1" noChangeAspect="1"/>
          </p:cNvPicPr>
          <p:nvPr>
            <p:ph sz="half"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1643063" y="1928813"/>
            <a:ext cx="5857875" cy="4394200"/>
          </a:xfrm>
        </p:spPr>
      </p:pic>
      <p:pic>
        <p:nvPicPr>
          <p:cNvPr id="7" name="Содержимое 10" descr="SAM_0120.JPG"/>
          <p:cNvPicPr>
            <a:picLocks noGrp="1" noChangeAspect="1"/>
          </p:cNvPicPr>
          <p:nvPr>
            <p:ph sz="quarter" idx="4294967295"/>
          </p:nvPr>
        </p:nvPicPr>
        <p:blipFill>
          <a:blip r:embed="rId7"/>
          <a:srcRect/>
          <a:stretch>
            <a:fillRect/>
          </a:stretch>
        </p:blipFill>
        <p:spPr>
          <a:xfrm>
            <a:off x="1643063" y="1928813"/>
            <a:ext cx="5857875" cy="43942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/>
              <a:t>Сявалкас</a:t>
            </a:r>
            <a:r>
              <a:rPr lang="ru-RU" dirty="0" smtClean="0"/>
              <a:t> - </a:t>
            </a:r>
            <a:r>
              <a:rPr lang="ru-RU" dirty="0" err="1" smtClean="0"/>
              <a:t>Хирпоси</a:t>
            </a:r>
            <a:r>
              <a:rPr lang="ru-RU" dirty="0" smtClean="0"/>
              <a:t> сегодня</a:t>
            </a:r>
            <a:endParaRPr lang="ru-RU" dirty="0"/>
          </a:p>
        </p:txBody>
      </p:sp>
    </p:spTree>
  </p:cSld>
  <p:clrMapOvr>
    <a:masterClrMapping/>
  </p:clrMapOvr>
  <p:transition advTm="3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22" presetClass="exit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3" presetClass="exit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5" presetClass="exit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500"/>
                            </p:stCondLst>
                            <p:childTnLst>
                              <p:par>
                                <p:cTn id="30" presetID="4" presetClass="exit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0"/>
                            </p:stCondLst>
                            <p:childTnLst>
                              <p:par>
                                <p:cTn id="37" presetID="5" presetClass="exit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500"/>
                            </p:stCondLst>
                            <p:childTnLst>
                              <p:par>
                                <p:cTn id="44" presetID="18" presetClass="exit" presetSubtype="1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4" descr="F:\Снимок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7138" y="2000250"/>
            <a:ext cx="6691312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/>
              <a:t>Кольцовское</a:t>
            </a:r>
            <a:r>
              <a:rPr lang="ru-RU" dirty="0" smtClean="0"/>
              <a:t> сельское поселение</a:t>
            </a:r>
            <a:endParaRPr lang="ru-RU" dirty="0"/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457200" y="857240"/>
            <a:ext cx="8229600" cy="1143000"/>
          </a:xfrm>
          <a:prstGeom prst="rect">
            <a:avLst/>
          </a:prstGeom>
        </p:spPr>
        <p:txBody>
          <a:bodyPr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1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деревня </a:t>
            </a:r>
            <a:r>
              <a:rPr lang="ru-RU" sz="4100" b="1" dirty="0" err="1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Кольцовка</a:t>
            </a:r>
            <a:endParaRPr lang="ru-RU" sz="4100" b="1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071938" y="5286375"/>
            <a:ext cx="1071562" cy="10715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Tm="3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Справка о деревне</a:t>
            </a:r>
            <a:endParaRPr lang="ru-RU" dirty="0"/>
          </a:p>
        </p:txBody>
      </p:sp>
      <p:sp>
        <p:nvSpPr>
          <p:cNvPr id="3174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2543175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r>
              <a:rPr lang="ru-RU" sz="2400" smtClean="0">
                <a:latin typeface="Arial" charset="0"/>
                <a:cs typeface="Arial" charset="0"/>
              </a:rPr>
              <a:t>Население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ru-RU" sz="2400" smtClean="0">
                <a:latin typeface="Arial" charset="0"/>
                <a:cs typeface="Arial" charset="0"/>
              </a:rPr>
              <a:t>Численность населения 502 человек. Количество  домов 178.</a:t>
            </a:r>
          </a:p>
        </p:txBody>
      </p:sp>
      <p:sp>
        <p:nvSpPr>
          <p:cNvPr id="31747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2543175"/>
          </a:xfrm>
        </p:spPr>
        <p:txBody>
          <a:bodyPr/>
          <a:lstStyle/>
          <a:p>
            <a:pPr marL="0" indent="0" algn="ctr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ru-RU" sz="2400" smtClean="0">
                <a:latin typeface="Arial" charset="0"/>
                <a:cs typeface="Arial" charset="0"/>
              </a:rPr>
              <a:t>Деревня газифицирована. Имеется офис врача общей практики, 3 магазина, библиотека, дом культуры, аптека, почта, средняя школа.</a:t>
            </a:r>
          </a:p>
        </p:txBody>
      </p:sp>
      <p:sp>
        <p:nvSpPr>
          <p:cNvPr id="8" name="Содержимое 5"/>
          <p:cNvSpPr txBox="1">
            <a:spLocks/>
          </p:cNvSpPr>
          <p:nvPr/>
        </p:nvSpPr>
        <p:spPr>
          <a:xfrm>
            <a:off x="428625" y="4714875"/>
            <a:ext cx="8286750" cy="2143125"/>
          </a:xfrm>
          <a:prstGeom prst="rect">
            <a:avLst/>
          </a:prstGeom>
        </p:spPr>
        <p:txBody>
          <a:bodyPr>
            <a:normAutofit/>
          </a:bodyPr>
          <a:lstStyle/>
          <a:p>
            <a:pPr indent="457200" algn="just">
              <a:buFont typeface="Wingdings" pitchFamily="2" charset="2"/>
              <a:buNone/>
              <a:defRPr/>
            </a:pPr>
            <a:r>
              <a:rPr lang="ru-RU" sz="2400" dirty="0"/>
              <a:t> Деревня </a:t>
            </a:r>
            <a:r>
              <a:rPr lang="ru-RU" sz="2400" dirty="0" err="1"/>
              <a:t>Кольцовка</a:t>
            </a:r>
            <a:r>
              <a:rPr lang="ru-RU" sz="2400" dirty="0"/>
              <a:t> была основана в 1752 г. </a:t>
            </a:r>
            <a:r>
              <a:rPr lang="ru-RU" sz="2400" dirty="0" err="1"/>
              <a:t>Свияжским</a:t>
            </a:r>
            <a:r>
              <a:rPr lang="ru-RU" sz="2400" dirty="0"/>
              <a:t> дворянином Петром Кольцовым. В ней проживали крепостные крестьяне разных губерний. По архивным документам в 1858 году в деревне было 60 дворов в них проживало 188  крестьян. </a:t>
            </a:r>
            <a:endParaRPr lang="ru-RU" sz="28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endParaRPr lang="ru-RU" sz="2600" dirty="0">
              <a:latin typeface="+mn-lt"/>
            </a:endParaRPr>
          </a:p>
        </p:txBody>
      </p:sp>
      <p:sp>
        <p:nvSpPr>
          <p:cNvPr id="9" name="Содержимое 5"/>
          <p:cNvSpPr txBox="1">
            <a:spLocks/>
          </p:cNvSpPr>
          <p:nvPr/>
        </p:nvSpPr>
        <p:spPr>
          <a:xfrm>
            <a:off x="357158" y="4071942"/>
            <a:ext cx="8286808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indent="457200" algn="ctr"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Историческая справка</a:t>
            </a:r>
            <a:endParaRPr lang="ru-RU" sz="2800" dirty="0">
              <a:latin typeface="+mn-lt"/>
            </a:endParaRPr>
          </a:p>
        </p:txBody>
      </p:sp>
    </p:spTree>
  </p:cSld>
  <p:clrMapOvr>
    <a:masterClrMapping/>
  </p:clrMapOvr>
  <p:transition advTm="3000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Rectangle 6"/>
          <p:cNvSpPr>
            <a:spLocks noGrp="1"/>
          </p:cNvSpPr>
          <p:nvPr>
            <p:ph type="ctrTitle" idx="4294967295"/>
          </p:nvPr>
        </p:nvSpPr>
        <p:spPr bwMode="auto">
          <a:xfrm>
            <a:off x="611188" y="260350"/>
            <a:ext cx="7772400" cy="147002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3300" b="0" i="1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Кольцовское сельское поселение </a:t>
            </a:r>
            <a:br>
              <a:rPr lang="ru-RU" sz="3300" b="0" i="1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3300" b="0" i="1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деревня Кольцовка</a:t>
            </a:r>
          </a:p>
        </p:txBody>
      </p:sp>
      <p:pic>
        <p:nvPicPr>
          <p:cNvPr id="12" name="Picture 7" descr="Рисунок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331913" y="1844675"/>
            <a:ext cx="5857875" cy="4429125"/>
          </a:xfrm>
        </p:spPr>
      </p:pic>
      <p:pic>
        <p:nvPicPr>
          <p:cNvPr id="13" name="Picture 8" descr="SAM_134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331913" y="1844675"/>
            <a:ext cx="5857875" cy="4429125"/>
          </a:xfrm>
        </p:spPr>
      </p:pic>
      <p:pic>
        <p:nvPicPr>
          <p:cNvPr id="14" name="Picture 11" descr="д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1331913" y="1844675"/>
            <a:ext cx="5857875" cy="4429125"/>
          </a:xfrm>
        </p:spPr>
      </p:pic>
    </p:spTree>
  </p:cSld>
  <p:clrMapOvr>
    <a:masterClrMapping/>
  </p:clrMapOvr>
  <p:transition advTm="3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8" presetClass="exit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500"/>
                            </p:stCondLst>
                            <p:childTnLst>
                              <p:par>
                                <p:cTn id="16" presetID="4" presetClass="exit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500"/>
                            </p:stCondLst>
                            <p:childTnLst>
                              <p:par>
                                <p:cTn id="23" presetID="5" presetClass="exit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 descr="F:\Снимок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7138" y="2000250"/>
            <a:ext cx="6691312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/>
              <a:t>Кольцовское</a:t>
            </a:r>
            <a:r>
              <a:rPr lang="ru-RU" dirty="0" smtClean="0"/>
              <a:t> сельское поселение</a:t>
            </a:r>
            <a:endParaRPr lang="ru-RU" dirty="0"/>
          </a:p>
        </p:txBody>
      </p:sp>
    </p:spTree>
  </p:cSld>
  <p:clrMapOvr>
    <a:masterClrMapping/>
  </p:clrMapOvr>
  <p:transition advTm="3000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25" y="2643188"/>
            <a:ext cx="25717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Знаменитые люди</a:t>
            </a:r>
            <a:endParaRPr lang="ru-RU" dirty="0"/>
          </a:p>
        </p:txBody>
      </p:sp>
      <p:sp>
        <p:nvSpPr>
          <p:cNvPr id="33795" name="Содержимое 5"/>
          <p:cNvSpPr>
            <a:spLocks noGrp="1"/>
          </p:cNvSpPr>
          <p:nvPr>
            <p:ph sz="half" idx="1"/>
          </p:nvPr>
        </p:nvSpPr>
        <p:spPr>
          <a:xfrm>
            <a:off x="2552700" y="1600200"/>
            <a:ext cx="4038600" cy="900113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 typeface="Wingdings 2" pitchFamily="18" charset="2"/>
              <a:buNone/>
            </a:pPr>
            <a:r>
              <a:rPr lang="ru-RU" sz="2400" i="1" smtClean="0">
                <a:latin typeface="Arial" charset="0"/>
                <a:cs typeface="Arial" charset="0"/>
              </a:rPr>
              <a:t>Коротков Сергей Ксенофонтович</a:t>
            </a:r>
          </a:p>
        </p:txBody>
      </p:sp>
      <p:sp>
        <p:nvSpPr>
          <p:cNvPr id="33796" name="Содержимое 5"/>
          <p:cNvSpPr txBox="1">
            <a:spLocks/>
          </p:cNvSpPr>
          <p:nvPr/>
        </p:nvSpPr>
        <p:spPr bwMode="auto">
          <a:xfrm>
            <a:off x="2552700" y="5786438"/>
            <a:ext cx="40386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sz="2000"/>
              <a:t>13.10.1908 - 03.07.1961</a:t>
            </a:r>
          </a:p>
          <a:p>
            <a:pPr algn="ctr">
              <a:lnSpc>
                <a:spcPct val="90000"/>
              </a:lnSpc>
            </a:pPr>
            <a:r>
              <a:rPr lang="ru-RU" sz="2000"/>
              <a:t>Первый председатель </a:t>
            </a:r>
          </a:p>
          <a:p>
            <a:pPr algn="ctr">
              <a:lnSpc>
                <a:spcPct val="90000"/>
              </a:lnSpc>
            </a:pPr>
            <a:r>
              <a:rPr lang="ru-RU" sz="2000"/>
              <a:t>деревни Кольцовка </a:t>
            </a:r>
          </a:p>
        </p:txBody>
      </p:sp>
    </p:spTree>
  </p:cSld>
  <p:clrMapOvr>
    <a:masterClrMapping/>
  </p:clrMapOvr>
  <p:transition advTm="3000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2643188"/>
            <a:ext cx="25717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Содержимое 6" descr="SAM_020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0" y="2643188"/>
            <a:ext cx="2500313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Знаменитые люди</a:t>
            </a:r>
            <a:endParaRPr lang="ru-RU" dirty="0"/>
          </a:p>
        </p:txBody>
      </p:sp>
      <p:sp>
        <p:nvSpPr>
          <p:cNvPr id="34820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900113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 typeface="Wingdings 2" pitchFamily="18" charset="2"/>
              <a:buNone/>
            </a:pPr>
            <a:r>
              <a:rPr lang="ru-RU" sz="2400" i="1" smtClean="0">
                <a:latin typeface="Arial" charset="0"/>
                <a:cs typeface="Arial" charset="0"/>
              </a:rPr>
              <a:t>Коротков Сергей Ксенофонтович</a:t>
            </a:r>
          </a:p>
        </p:txBody>
      </p:sp>
      <p:sp>
        <p:nvSpPr>
          <p:cNvPr id="34821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900113"/>
          </a:xfrm>
        </p:spPr>
        <p:txBody>
          <a:bodyPr/>
          <a:lstStyle/>
          <a:p>
            <a:pPr marL="0" indent="0" algn="ctr" eaLnBrk="0" hangingPunct="0">
              <a:spcBef>
                <a:spcPct val="0"/>
              </a:spcBef>
              <a:buFont typeface="Wingdings 2" pitchFamily="18" charset="2"/>
              <a:buNone/>
            </a:pPr>
            <a:r>
              <a:rPr lang="ru-RU" sz="2400" i="1" smtClean="0">
                <a:latin typeface="Arial" charset="0"/>
                <a:ea typeface="Calibri" pitchFamily="34" charset="0"/>
                <a:cs typeface="Arial" charset="0"/>
              </a:rPr>
              <a:t>Дважды герой социалистического труда</a:t>
            </a:r>
          </a:p>
        </p:txBody>
      </p:sp>
      <p:sp>
        <p:nvSpPr>
          <p:cNvPr id="13" name="Содержимое 5"/>
          <p:cNvSpPr txBox="1">
            <a:spLocks/>
          </p:cNvSpPr>
          <p:nvPr/>
        </p:nvSpPr>
        <p:spPr>
          <a:xfrm>
            <a:off x="457200" y="5786438"/>
            <a:ext cx="4038600" cy="900112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spcBef>
                <a:spcPts val="0"/>
              </a:spcBef>
              <a:defRPr/>
            </a:pPr>
            <a:r>
              <a:rPr lang="ru-RU" sz="2000" kern="0" dirty="0">
                <a:latin typeface="Arial"/>
              </a:rPr>
              <a:t>Бронзовый бюст</a:t>
            </a:r>
          </a:p>
          <a:p>
            <a:pPr algn="ctr" eaLnBrk="0" hangingPunct="0">
              <a:spcBef>
                <a:spcPts val="0"/>
              </a:spcBef>
              <a:defRPr/>
            </a:pPr>
            <a:r>
              <a:rPr lang="ru-RU" sz="2000" kern="0" dirty="0">
                <a:latin typeface="Arial"/>
              </a:rPr>
              <a:t>С.К. Короткова</a:t>
            </a:r>
            <a:endParaRPr lang="ru-RU" sz="2000" kern="0" dirty="0">
              <a:latin typeface="Arial"/>
            </a:endParaRPr>
          </a:p>
        </p:txBody>
      </p:sp>
      <p:sp>
        <p:nvSpPr>
          <p:cNvPr id="14" name="Содержимое 6"/>
          <p:cNvSpPr txBox="1">
            <a:spLocks/>
          </p:cNvSpPr>
          <p:nvPr/>
        </p:nvSpPr>
        <p:spPr>
          <a:xfrm>
            <a:off x="4648200" y="5786438"/>
            <a:ext cx="4038600" cy="90011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000" dirty="0"/>
              <a:t>Дом в котором жил первый председатель </a:t>
            </a:r>
            <a:r>
              <a:rPr lang="ru-RU" sz="2000" kern="0" dirty="0">
                <a:latin typeface="Arial"/>
              </a:rPr>
              <a:t>С.К. Коротков</a:t>
            </a:r>
            <a:endParaRPr lang="ru-RU" sz="2000" dirty="0"/>
          </a:p>
        </p:txBody>
      </p:sp>
    </p:spTree>
  </p:cSld>
  <p:clrMapOvr>
    <a:masterClrMapping/>
  </p:clrMapOvr>
  <p:transition advTm="3000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286125" y="2643188"/>
            <a:ext cx="2571750" cy="300037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Знаменитые люди</a:t>
            </a:r>
            <a:endParaRPr lang="ru-RU" dirty="0"/>
          </a:p>
        </p:txBody>
      </p:sp>
      <p:sp>
        <p:nvSpPr>
          <p:cNvPr id="35843" name="Содержимое 5"/>
          <p:cNvSpPr>
            <a:spLocks noGrp="1"/>
          </p:cNvSpPr>
          <p:nvPr>
            <p:ph sz="half" idx="1"/>
          </p:nvPr>
        </p:nvSpPr>
        <p:spPr>
          <a:xfrm>
            <a:off x="2552700" y="1600200"/>
            <a:ext cx="4038600" cy="900113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 typeface="Wingdings 2" pitchFamily="18" charset="2"/>
              <a:buNone/>
            </a:pPr>
            <a:r>
              <a:rPr lang="ru-RU" sz="2400" smtClean="0">
                <a:effectLst>
                  <a:outerShdw blurRad="38100" dist="38100" dir="2700000" algn="tl">
                    <a:srgbClr val="69676D"/>
                  </a:outerShdw>
                </a:effectLst>
              </a:rPr>
              <a:t>Максим Дормидонтович Михайлов</a:t>
            </a:r>
          </a:p>
        </p:txBody>
      </p:sp>
      <p:sp>
        <p:nvSpPr>
          <p:cNvPr id="35844" name="Содержимое 5"/>
          <p:cNvSpPr txBox="1">
            <a:spLocks/>
          </p:cNvSpPr>
          <p:nvPr/>
        </p:nvSpPr>
        <p:spPr bwMode="auto">
          <a:xfrm>
            <a:off x="2552700" y="5786438"/>
            <a:ext cx="40386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/>
              <a:t>13.08.1893 - 30.03.1971</a:t>
            </a:r>
          </a:p>
          <a:p>
            <a:pPr algn="ctr">
              <a:lnSpc>
                <a:spcPct val="80000"/>
              </a:lnSpc>
            </a:pPr>
            <a:r>
              <a:rPr lang="ru-RU" sz="2000"/>
              <a:t>Оперный певец (бас)</a:t>
            </a:r>
          </a:p>
          <a:p>
            <a:pPr algn="ctr">
              <a:lnSpc>
                <a:spcPct val="80000"/>
              </a:lnSpc>
            </a:pPr>
            <a:r>
              <a:rPr lang="ru-RU" sz="2000"/>
              <a:t>1932-1956 – солист Большого театра СССР </a:t>
            </a:r>
          </a:p>
        </p:txBody>
      </p:sp>
    </p:spTree>
  </p:cSld>
  <p:clrMapOvr>
    <a:masterClrMapping/>
  </p:clrMapOvr>
  <p:transition advTm="3000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628775"/>
            <a:ext cx="3379788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Содержимое 6" descr="DSCN034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1628775"/>
            <a:ext cx="4608513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Знаменитые люди</a:t>
            </a:r>
            <a:endParaRPr lang="ru-RU" dirty="0"/>
          </a:p>
        </p:txBody>
      </p:sp>
      <p:sp>
        <p:nvSpPr>
          <p:cNvPr id="13" name="Содержимое 5"/>
          <p:cNvSpPr txBox="1">
            <a:spLocks/>
          </p:cNvSpPr>
          <p:nvPr/>
        </p:nvSpPr>
        <p:spPr>
          <a:xfrm>
            <a:off x="457200" y="5786438"/>
            <a:ext cx="4038600" cy="900112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spcBef>
                <a:spcPts val="0"/>
              </a:spcBef>
              <a:defRPr/>
            </a:pPr>
            <a:r>
              <a:rPr lang="ru-RU" sz="2000" kern="0" dirty="0">
                <a:latin typeface="Arial"/>
              </a:rPr>
              <a:t>Бронзовый бюст</a:t>
            </a:r>
          </a:p>
          <a:p>
            <a:pPr algn="ctr" eaLnBrk="0" hangingPunct="0">
              <a:spcBef>
                <a:spcPts val="0"/>
              </a:spcBef>
              <a:defRPr/>
            </a:pPr>
            <a:r>
              <a:rPr lang="ru-RU" sz="2000" kern="0" dirty="0">
                <a:latin typeface="Arial"/>
              </a:rPr>
              <a:t>М.Д.Михайлову</a:t>
            </a:r>
            <a:endParaRPr lang="ru-RU" sz="2000" kern="0" dirty="0">
              <a:latin typeface="Arial"/>
            </a:endParaRPr>
          </a:p>
        </p:txBody>
      </p:sp>
      <p:sp>
        <p:nvSpPr>
          <p:cNvPr id="14" name="Содержимое 6"/>
          <p:cNvSpPr txBox="1">
            <a:spLocks/>
          </p:cNvSpPr>
          <p:nvPr/>
        </p:nvSpPr>
        <p:spPr>
          <a:xfrm>
            <a:off x="4648200" y="5786438"/>
            <a:ext cx="4038600" cy="90011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000" dirty="0"/>
              <a:t>Дом в котором жил оперный певец </a:t>
            </a:r>
            <a:r>
              <a:rPr lang="ru-RU" sz="2000" kern="0" dirty="0">
                <a:latin typeface="Arial"/>
              </a:rPr>
              <a:t>М.Д.Михайлов</a:t>
            </a:r>
            <a:endParaRPr lang="ru-RU" sz="2000" dirty="0"/>
          </a:p>
        </p:txBody>
      </p:sp>
    </p:spTree>
  </p:cSld>
  <p:clrMapOvr>
    <a:masterClrMapping/>
  </p:clrMapOvr>
  <p:transition advTm="3000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dirty="0" smtClean="0"/>
              <a:t>Герои социалистического труда</a:t>
            </a:r>
            <a:endParaRPr lang="ru-RU" dirty="0"/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285720" y="857240"/>
            <a:ext cx="8572560" cy="1143000"/>
          </a:xfrm>
          <a:prstGeom prst="rect">
            <a:avLst/>
          </a:prstGeom>
        </p:spPr>
        <p:txBody>
          <a:bodyPr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колхоза им.Ленина</a:t>
            </a:r>
            <a:endParaRPr lang="ru-RU" sz="4000" b="1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7891" name="Picture 7" descr="SAM_133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786438" y="1857375"/>
            <a:ext cx="2914650" cy="2219325"/>
          </a:xfrm>
        </p:spPr>
      </p:pic>
      <p:pic>
        <p:nvPicPr>
          <p:cNvPr id="37892" name="Picture 8" descr="SAM_133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42875" y="4500563"/>
            <a:ext cx="3589338" cy="2214562"/>
          </a:xfrm>
        </p:spPr>
      </p:pic>
      <p:pic>
        <p:nvPicPr>
          <p:cNvPr id="37893" name="Picture 9" descr="SAM_133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214313" y="1857375"/>
            <a:ext cx="3319462" cy="2214563"/>
          </a:xfrm>
        </p:spPr>
      </p:pic>
      <p:pic>
        <p:nvPicPr>
          <p:cNvPr id="37894" name="Picture 8" descr="SAM_133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25" y="4500563"/>
            <a:ext cx="3322638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8" y="1857375"/>
            <a:ext cx="157162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78250" y="4500563"/>
            <a:ext cx="1589088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/>
              <a:t>Кольцовка</a:t>
            </a:r>
            <a:r>
              <a:rPr lang="ru-RU" dirty="0" smtClean="0"/>
              <a:t> сегодня</a:t>
            </a:r>
            <a:endParaRPr lang="ru-RU" dirty="0"/>
          </a:p>
        </p:txBody>
      </p:sp>
      <p:pic>
        <p:nvPicPr>
          <p:cNvPr id="38914" name="Picture 7" descr="SAM_13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571750"/>
            <a:ext cx="3857625" cy="257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Прямоугольник 15"/>
          <p:cNvSpPr>
            <a:spLocks noChangeArrowheads="1"/>
          </p:cNvSpPr>
          <p:nvPr/>
        </p:nvSpPr>
        <p:spPr bwMode="auto">
          <a:xfrm>
            <a:off x="815975" y="5214938"/>
            <a:ext cx="2940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Детский сад «Солнышко»</a:t>
            </a:r>
          </a:p>
        </p:txBody>
      </p:sp>
      <p:pic>
        <p:nvPicPr>
          <p:cNvPr id="38916" name="Picture 11" descr="д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3" y="1357313"/>
            <a:ext cx="3151187" cy="202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Прямоугольник 17"/>
          <p:cNvSpPr>
            <a:spLocks noChangeArrowheads="1"/>
          </p:cNvSpPr>
          <p:nvPr/>
        </p:nvSpPr>
        <p:spPr bwMode="auto">
          <a:xfrm>
            <a:off x="5643563" y="3500438"/>
            <a:ext cx="20653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>
                <a:ea typeface="Calibri" pitchFamily="34" charset="0"/>
                <a:cs typeface="Arial" charset="0"/>
              </a:rPr>
              <a:t>Кольцовский СДК</a:t>
            </a:r>
          </a:p>
        </p:txBody>
      </p:sp>
      <p:pic>
        <p:nvPicPr>
          <p:cNvPr id="38918" name="Рисунок 12" descr="http://www.smi21.ru/pimages/Photo/200/151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3" y="4071938"/>
            <a:ext cx="314325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Прямоугольник 19"/>
          <p:cNvSpPr>
            <a:spLocks noChangeArrowheads="1"/>
          </p:cNvSpPr>
          <p:nvPr/>
        </p:nvSpPr>
        <p:spPr bwMode="auto">
          <a:xfrm>
            <a:off x="5000625" y="6286500"/>
            <a:ext cx="3214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>
                <a:ea typeface="Calibri" pitchFamily="34" charset="0"/>
                <a:cs typeface="Arial" charset="0"/>
              </a:rPr>
              <a:t>Почтовое отделение России</a:t>
            </a:r>
          </a:p>
        </p:txBody>
      </p:sp>
    </p:spTree>
  </p:cSld>
  <p:clrMapOvr>
    <a:masterClrMapping/>
  </p:clrMapOvr>
  <p:transition advTm="3000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4" descr="G:\Галина Яковлевна\SAM_01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3" y="1357313"/>
            <a:ext cx="3143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2" descr="G:\Галина Яковлевна\SAM_01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2571750"/>
            <a:ext cx="38576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5" descr="F:\Кольцовка\SAM_134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3" y="4071938"/>
            <a:ext cx="314325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/>
              <a:t>Кольцовка</a:t>
            </a:r>
            <a:r>
              <a:rPr lang="ru-RU" dirty="0" smtClean="0"/>
              <a:t> сегодня</a:t>
            </a:r>
            <a:endParaRPr lang="ru-RU" dirty="0"/>
          </a:p>
        </p:txBody>
      </p:sp>
      <p:sp>
        <p:nvSpPr>
          <p:cNvPr id="39941" name="Прямоугольник 15"/>
          <p:cNvSpPr>
            <a:spLocks noChangeArrowheads="1"/>
          </p:cNvSpPr>
          <p:nvPr/>
        </p:nvSpPr>
        <p:spPr bwMode="auto">
          <a:xfrm>
            <a:off x="357188" y="5214938"/>
            <a:ext cx="39290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>
                <a:ea typeface="Calibri" pitchFamily="34" charset="0"/>
                <a:cs typeface="Arial" charset="0"/>
              </a:rPr>
              <a:t>Муниципальное бюджетное общеобразовательное учреждение «Кольцовская СОШ»</a:t>
            </a:r>
          </a:p>
        </p:txBody>
      </p:sp>
      <p:sp>
        <p:nvSpPr>
          <p:cNvPr id="39942" name="Прямоугольник 17"/>
          <p:cNvSpPr>
            <a:spLocks noChangeArrowheads="1"/>
          </p:cNvSpPr>
          <p:nvPr/>
        </p:nvSpPr>
        <p:spPr bwMode="auto">
          <a:xfrm>
            <a:off x="5643563" y="3500438"/>
            <a:ext cx="20653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>
                <a:ea typeface="Calibri" pitchFamily="34" charset="0"/>
                <a:cs typeface="Arial" charset="0"/>
              </a:rPr>
              <a:t>Кольцовский СДК</a:t>
            </a:r>
          </a:p>
        </p:txBody>
      </p:sp>
      <p:sp>
        <p:nvSpPr>
          <p:cNvPr id="39943" name="Прямоугольник 19"/>
          <p:cNvSpPr>
            <a:spLocks noChangeArrowheads="1"/>
          </p:cNvSpPr>
          <p:nvPr/>
        </p:nvSpPr>
        <p:spPr bwMode="auto">
          <a:xfrm>
            <a:off x="5357813" y="6286500"/>
            <a:ext cx="2498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>
                <a:ea typeface="Calibri" pitchFamily="34" charset="0"/>
                <a:cs typeface="Arial" charset="0"/>
              </a:rPr>
              <a:t>Сельская библиотека</a:t>
            </a:r>
          </a:p>
        </p:txBody>
      </p:sp>
    </p:spTree>
  </p:cSld>
  <p:clrMapOvr>
    <a:masterClrMapping/>
  </p:clrMapOvr>
  <p:transition advTm="3000"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/>
          <p:cNvPicPr>
            <a:picLocks noChangeAspect="1" noChangeArrowheads="1"/>
          </p:cNvPicPr>
          <p:nvPr/>
        </p:nvPicPr>
        <p:blipFill>
          <a:blip r:embed="rId2"/>
          <a:srcRect b="5984"/>
          <a:stretch>
            <a:fillRect/>
          </a:stretch>
        </p:blipFill>
        <p:spPr bwMode="auto">
          <a:xfrm>
            <a:off x="1214438" y="2643188"/>
            <a:ext cx="25717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0" y="2643188"/>
            <a:ext cx="2490788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9" name="Rectangle 9"/>
          <p:cNvSpPr>
            <a:spLocks noGrp="1"/>
          </p:cNvSpPr>
          <p:nvPr>
            <p:ph type="ctrTitle" idx="4294967295"/>
          </p:nvPr>
        </p:nvSpPr>
        <p:spPr bwMode="auto">
          <a:xfrm>
            <a:off x="971550" y="333375"/>
            <a:ext cx="7051675" cy="1182688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330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Мы гордимся нашими земляками</a:t>
            </a:r>
          </a:p>
        </p:txBody>
      </p:sp>
      <p:sp>
        <p:nvSpPr>
          <p:cNvPr id="40964" name="Содержимое 5"/>
          <p:cNvSpPr>
            <a:spLocks noGrp="1"/>
          </p:cNvSpPr>
          <p:nvPr>
            <p:ph type="subTitle" idx="1"/>
          </p:nvPr>
        </p:nvSpPr>
        <p:spPr>
          <a:xfrm>
            <a:off x="1042988" y="1628775"/>
            <a:ext cx="3024187" cy="889000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 typeface="Wingdings 2" pitchFamily="18" charset="2"/>
              <a:buNone/>
            </a:pPr>
            <a:r>
              <a:rPr lang="ru-RU" sz="2400" i="1" smtClean="0">
                <a:latin typeface="Arial" charset="0"/>
                <a:cs typeface="Arial" charset="0"/>
              </a:rPr>
              <a:t>Талаев Александр Петрович</a:t>
            </a:r>
          </a:p>
        </p:txBody>
      </p:sp>
      <p:sp>
        <p:nvSpPr>
          <p:cNvPr id="40965" name="Содержимое 6"/>
          <p:cNvSpPr>
            <a:spLocks noGrp="1"/>
          </p:cNvSpPr>
          <p:nvPr>
            <p:ph sz="half" idx="2"/>
          </p:nvPr>
        </p:nvSpPr>
        <p:spPr>
          <a:xfrm>
            <a:off x="4787900" y="1628775"/>
            <a:ext cx="4038600" cy="900113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 typeface="Wingdings 2" pitchFamily="18" charset="2"/>
              <a:buNone/>
            </a:pPr>
            <a:r>
              <a:rPr lang="ru-RU" sz="2400" i="1" smtClean="0">
                <a:latin typeface="Arial" charset="0"/>
                <a:cs typeface="Arial" charset="0"/>
              </a:rPr>
              <a:t>Павлов Сергей Владимирович</a:t>
            </a:r>
          </a:p>
        </p:txBody>
      </p:sp>
      <p:sp>
        <p:nvSpPr>
          <p:cNvPr id="40966" name="Содержимое 5"/>
          <p:cNvSpPr txBox="1">
            <a:spLocks/>
          </p:cNvSpPr>
          <p:nvPr/>
        </p:nvSpPr>
        <p:spPr bwMode="auto">
          <a:xfrm>
            <a:off x="457200" y="5786438"/>
            <a:ext cx="40386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/>
              <a:t>Председатель суда Чукотского автономного округа</a:t>
            </a:r>
          </a:p>
        </p:txBody>
      </p:sp>
      <p:sp>
        <p:nvSpPr>
          <p:cNvPr id="14" name="Содержимое 6"/>
          <p:cNvSpPr txBox="1">
            <a:spLocks/>
          </p:cNvSpPr>
          <p:nvPr/>
        </p:nvSpPr>
        <p:spPr>
          <a:xfrm>
            <a:off x="4648200" y="5786438"/>
            <a:ext cx="4038600" cy="900112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algn="ctr">
              <a:defRPr/>
            </a:pPr>
            <a:r>
              <a:rPr lang="ru-RU" sz="2000" dirty="0"/>
              <a:t>Заместитель председателя Кабинета Министров Чувашской Республики – министр сельского хозяйства</a:t>
            </a:r>
            <a:endParaRPr lang="ru-RU" sz="2000" dirty="0"/>
          </a:p>
        </p:txBody>
      </p:sp>
    </p:spTree>
  </p:cSld>
  <p:clrMapOvr>
    <a:masterClrMapping/>
  </p:clrMapOvr>
  <p:transition advTm="3000"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Содержимое 7" descr="http://www.med.cap.ru/home/549/novosti/2011/oktober/avdeeva_.jpg"/>
          <p:cNvPicPr>
            <a:picLocks noGrp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286125" y="2571750"/>
            <a:ext cx="2586038" cy="307181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Знаменитые люди</a:t>
            </a:r>
            <a:endParaRPr lang="ru-RU" dirty="0"/>
          </a:p>
        </p:txBody>
      </p:sp>
      <p:sp>
        <p:nvSpPr>
          <p:cNvPr id="41987" name="Содержимое 5"/>
          <p:cNvSpPr>
            <a:spLocks noGrp="1"/>
          </p:cNvSpPr>
          <p:nvPr>
            <p:ph sz="half" idx="1"/>
          </p:nvPr>
        </p:nvSpPr>
        <p:spPr>
          <a:xfrm>
            <a:off x="2552700" y="1600200"/>
            <a:ext cx="4038600" cy="900113"/>
          </a:xfrm>
        </p:spPr>
        <p:txBody>
          <a:bodyPr/>
          <a:lstStyle/>
          <a:p>
            <a:pPr marL="0" indent="0" algn="ctr" eaLnBrk="0" hangingPunct="0">
              <a:spcBef>
                <a:spcPct val="0"/>
              </a:spcBef>
              <a:buFont typeface="Wingdings 2" pitchFamily="18" charset="2"/>
              <a:buNone/>
            </a:pPr>
            <a:r>
              <a:rPr lang="ru-RU" sz="2400" i="1" smtClean="0">
                <a:latin typeface="Arial" charset="0"/>
                <a:cs typeface="Arial" charset="0"/>
              </a:rPr>
              <a:t>Авдеева Галина</a:t>
            </a:r>
          </a:p>
          <a:p>
            <a:pPr marL="0" indent="0" algn="ctr" eaLnBrk="0" hangingPunct="0">
              <a:spcBef>
                <a:spcPct val="0"/>
              </a:spcBef>
              <a:buFont typeface="Wingdings 2" pitchFamily="18" charset="2"/>
              <a:buNone/>
            </a:pPr>
            <a:r>
              <a:rPr lang="ru-RU" sz="2400" i="1" smtClean="0">
                <a:latin typeface="Arial" charset="0"/>
                <a:cs typeface="Arial" charset="0"/>
              </a:rPr>
              <a:t>Петровна </a:t>
            </a:r>
          </a:p>
        </p:txBody>
      </p:sp>
      <p:sp>
        <p:nvSpPr>
          <p:cNvPr id="41988" name="Содержимое 5"/>
          <p:cNvSpPr txBox="1">
            <a:spLocks/>
          </p:cNvSpPr>
          <p:nvPr/>
        </p:nvSpPr>
        <p:spPr bwMode="auto">
          <a:xfrm>
            <a:off x="2552700" y="5786438"/>
            <a:ext cx="40386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/>
              <a:t>Заслуженный врач </a:t>
            </a:r>
          </a:p>
          <a:p>
            <a:pPr algn="ctr"/>
            <a:r>
              <a:rPr lang="ru-RU" sz="2000"/>
              <a:t>Российской Федерации и </a:t>
            </a:r>
          </a:p>
          <a:p>
            <a:pPr algn="ctr"/>
            <a:r>
              <a:rPr lang="ru-RU" sz="2000"/>
              <a:t>Чувашской Республики</a:t>
            </a:r>
          </a:p>
        </p:txBody>
      </p:sp>
    </p:spTree>
  </p:cSld>
  <p:clrMapOvr>
    <a:masterClrMapping/>
  </p:clrMapOvr>
  <p:transition advTm="3000"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286125" y="2571750"/>
            <a:ext cx="2571750" cy="307181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Жизнь продолжается</a:t>
            </a:r>
            <a:endParaRPr lang="ru-RU" dirty="0"/>
          </a:p>
        </p:txBody>
      </p:sp>
      <p:sp>
        <p:nvSpPr>
          <p:cNvPr id="43011" name="Содержимое 5"/>
          <p:cNvSpPr>
            <a:spLocks noGrp="1"/>
          </p:cNvSpPr>
          <p:nvPr>
            <p:ph sz="half" idx="1"/>
          </p:nvPr>
        </p:nvSpPr>
        <p:spPr>
          <a:xfrm>
            <a:off x="2552700" y="1600200"/>
            <a:ext cx="4038600" cy="900113"/>
          </a:xfrm>
        </p:spPr>
        <p:txBody>
          <a:bodyPr/>
          <a:lstStyle/>
          <a:p>
            <a:pPr marL="0" indent="0" algn="ctr" eaLnBrk="0" hangingPunct="0">
              <a:spcBef>
                <a:spcPct val="0"/>
              </a:spcBef>
              <a:buFont typeface="Wingdings 2" pitchFamily="18" charset="2"/>
              <a:buNone/>
            </a:pPr>
            <a:r>
              <a:rPr lang="ru-RU" sz="2400" i="1" smtClean="0">
                <a:latin typeface="Arial" charset="0"/>
                <a:cs typeface="Arial" charset="0"/>
              </a:rPr>
              <a:t>Павлов Владимир</a:t>
            </a:r>
          </a:p>
          <a:p>
            <a:pPr marL="0" indent="0" algn="ctr" eaLnBrk="0" hangingPunct="0">
              <a:spcBef>
                <a:spcPct val="0"/>
              </a:spcBef>
              <a:buFont typeface="Wingdings 2" pitchFamily="18" charset="2"/>
              <a:buNone/>
            </a:pPr>
            <a:r>
              <a:rPr lang="ru-RU" sz="2400" i="1" smtClean="0">
                <a:latin typeface="Arial" charset="0"/>
                <a:cs typeface="Arial" charset="0"/>
              </a:rPr>
              <a:t>Ильич </a:t>
            </a:r>
          </a:p>
        </p:txBody>
      </p:sp>
      <p:sp>
        <p:nvSpPr>
          <p:cNvPr id="43012" name="Содержимое 5"/>
          <p:cNvSpPr txBox="1">
            <a:spLocks/>
          </p:cNvSpPr>
          <p:nvPr/>
        </p:nvSpPr>
        <p:spPr bwMode="auto">
          <a:xfrm>
            <a:off x="714375" y="5786438"/>
            <a:ext cx="771525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/>
              <a:t>Несмотря на то что, сельское хозяйство приходит в </a:t>
            </a:r>
          </a:p>
          <a:p>
            <a:pPr algn="ctr"/>
            <a:r>
              <a:rPr lang="ru-RU" sz="2000"/>
              <a:t>упадок есть ещё в нашей деревне люди преданные </a:t>
            </a:r>
          </a:p>
          <a:p>
            <a:pPr algn="ctr"/>
            <a:r>
              <a:rPr lang="ru-RU" sz="2000"/>
              <a:t>земле: Павлов В.И., Машанов В.И., Паков Г.Н., Быков М.Э.</a:t>
            </a:r>
          </a:p>
        </p:txBody>
      </p:sp>
      <p:pic>
        <p:nvPicPr>
          <p:cNvPr id="43013" name="Picture 4" descr="G:\DSC04977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3000375"/>
            <a:ext cx="3119438" cy="2339975"/>
          </a:xfrm>
        </p:spPr>
      </p:pic>
      <p:pic>
        <p:nvPicPr>
          <p:cNvPr id="43014" name="Picture 2" descr="C:\Documents and Settings\Dix\Рабочий стол\0_50b34_cfa5447a_X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24563" y="3000375"/>
            <a:ext cx="3119437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F:\Снимок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7138" y="2000250"/>
            <a:ext cx="6691312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/>
              <a:t>Кольцовское</a:t>
            </a:r>
            <a:r>
              <a:rPr lang="ru-RU" dirty="0" smtClean="0"/>
              <a:t> сельское поселение</a:t>
            </a:r>
            <a:endParaRPr lang="ru-RU" dirty="0"/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457200" y="857240"/>
            <a:ext cx="8229600" cy="1143000"/>
          </a:xfrm>
          <a:prstGeom prst="rect">
            <a:avLst/>
          </a:prstGeom>
        </p:spPr>
        <p:txBody>
          <a:bodyPr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1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деревня </a:t>
            </a:r>
            <a:r>
              <a:rPr lang="ru-RU" sz="4100" b="1" dirty="0" err="1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Мамалаево</a:t>
            </a:r>
            <a:endParaRPr lang="ru-RU" sz="4100" b="1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928813" y="3643313"/>
            <a:ext cx="1071562" cy="10715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Tm="3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857588" y="3929063"/>
            <a:ext cx="5286412" cy="2786058"/>
          </a:xfrm>
        </p:spPr>
        <p:txBody>
          <a:bodyPr anchorCtr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800" dirty="0" smtClean="0"/>
              <a:t>Авторы:</a:t>
            </a:r>
            <a:br>
              <a:rPr lang="ru-RU" sz="1800" dirty="0" smtClean="0"/>
            </a:br>
            <a:r>
              <a:rPr lang="ru-RU" sz="1800" dirty="0" smtClean="0"/>
              <a:t>Зотова Надежда, Михайлов Алексей,</a:t>
            </a:r>
            <a:br>
              <a:rPr lang="ru-RU" sz="1800" dirty="0" smtClean="0"/>
            </a:br>
            <a:r>
              <a:rPr lang="ru-RU" sz="1800" dirty="0" smtClean="0"/>
              <a:t>Кузякова Наталия</a:t>
            </a:r>
            <a:br>
              <a:rPr lang="ru-RU" sz="1800" dirty="0" smtClean="0"/>
            </a:br>
            <a:r>
              <a:rPr lang="ru-RU" sz="1800" dirty="0" smtClean="0"/>
              <a:t>учащиеся 7 класса МБОУ «Кольцовская СОШ» Вурнарского района Чувашской Республики</a:t>
            </a:r>
            <a:br>
              <a:rPr lang="ru-RU" sz="1800" dirty="0" smtClean="0"/>
            </a:br>
            <a:r>
              <a:rPr lang="ru-RU" sz="1800" dirty="0" smtClean="0"/>
              <a:t>Руководители:</a:t>
            </a:r>
            <a:br>
              <a:rPr lang="ru-RU" sz="1800" dirty="0" smtClean="0"/>
            </a:br>
            <a:r>
              <a:rPr lang="ru-RU" sz="1800" dirty="0" err="1" smtClean="0"/>
              <a:t>Росадина</a:t>
            </a:r>
            <a:r>
              <a:rPr lang="ru-RU" sz="1800" dirty="0" smtClean="0"/>
              <a:t> Оксана Владимировна,</a:t>
            </a:r>
            <a:br>
              <a:rPr lang="ru-RU" sz="1800" dirty="0" smtClean="0"/>
            </a:br>
            <a:r>
              <a:rPr lang="ru-RU" sz="1800" dirty="0" err="1" smtClean="0"/>
              <a:t>Першуткина</a:t>
            </a:r>
            <a:r>
              <a:rPr lang="ru-RU" sz="1800" dirty="0" smtClean="0"/>
              <a:t> Галина Яковлевна.</a:t>
            </a:r>
            <a:br>
              <a:rPr lang="ru-RU" sz="1800" dirty="0" smtClean="0"/>
            </a:br>
            <a:r>
              <a:rPr lang="ru-RU" sz="1800" dirty="0" smtClean="0"/>
              <a:t>учителя МБОУ «Кольцовская СОШ» Вурнарского района Чувашской Республики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4294967295"/>
          </p:nvPr>
        </p:nvGraphicFramePr>
        <p:xfrm>
          <a:off x="5248275" y="1600200"/>
          <a:ext cx="3895725" cy="2185988"/>
        </p:xfrm>
        <a:graphic>
          <a:graphicData uri="http://schemas.openxmlformats.org/drawingml/2006/table">
            <a:tbl>
              <a:tblPr/>
              <a:tblGrid>
                <a:gridCol w="3896240"/>
              </a:tblGrid>
              <a:tr h="21859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400" dirty="0">
                        <a:latin typeface="Times New Roman"/>
                        <a:ea typeface="Times New Roman"/>
                      </a:endParaRPr>
                    </a:p>
                  </a:txBody>
                  <a:tcPr marL="1935420" marR="19354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3797" name="Содержимое 4"/>
          <p:cNvSpPr>
            <a:spLocks noGrp="1"/>
          </p:cNvSpPr>
          <p:nvPr>
            <p:ph sz="quarter" idx="4294967295"/>
          </p:nvPr>
        </p:nvSpPr>
        <p:spPr>
          <a:xfrm>
            <a:off x="285720" y="3929063"/>
            <a:ext cx="3500430" cy="2187575"/>
          </a:xfrm>
        </p:spPr>
        <p:txBody>
          <a:bodyPr>
            <a:normAutofit fontScale="85000" lnSpcReduction="20000"/>
          </a:bodyPr>
          <a:lstStyle/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ru-RU" sz="19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Выражаем благодарность администрации Кольцовского сельского поселения, библиотекарям, работникам домов культуры деревень Мамалаево и Кольцовка за оказанную помощь в подборе материала.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endParaRPr lang="ru-RU" dirty="0" smtClean="0"/>
          </a:p>
        </p:txBody>
      </p:sp>
      <p:pic>
        <p:nvPicPr>
          <p:cNvPr id="44037" name="Picture 6" descr="F:\SAM_0221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786313" y="642938"/>
            <a:ext cx="3643312" cy="3214687"/>
          </a:xfrm>
        </p:spPr>
      </p:pic>
      <p:pic>
        <p:nvPicPr>
          <p:cNvPr id="4403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642938"/>
            <a:ext cx="2428875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/>
              <a:t/>
            </a:r>
            <a:br>
              <a:rPr lang="ru-RU"/>
            </a:br>
            <a:endParaRPr lang="ru-RU"/>
          </a:p>
          <a:p>
            <a:pPr eaLnBrk="0" hangingPunct="0"/>
            <a:endParaRPr lang="ru-RU"/>
          </a:p>
        </p:txBody>
      </p:sp>
    </p:spTree>
  </p:cSld>
  <p:clrMapOvr>
    <a:masterClrMapping/>
  </p:clrMapOvr>
  <p:transition advTm="3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Справка о деревне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2543175"/>
          </a:xfrm>
        </p:spPr>
        <p:txBody>
          <a:bodyPr>
            <a:normAutofit/>
          </a:bodyPr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dirty="0" smtClean="0">
                <a:latin typeface="+mj-lt"/>
              </a:rPr>
              <a:t>Население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dirty="0" smtClean="0">
                <a:latin typeface="+mj-lt"/>
              </a:rPr>
              <a:t>308 человек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dirty="0" smtClean="0">
                <a:latin typeface="+mj-lt"/>
              </a:rPr>
              <a:t>115 домов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2543175"/>
          </a:xfrm>
        </p:spPr>
        <p:txBody>
          <a:bodyPr>
            <a:normAutofit/>
          </a:bodyPr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dirty="0" smtClean="0">
                <a:latin typeface="+mj-lt"/>
              </a:rPr>
              <a:t>Деревня газифицирована. Имеется фельдшерский пункт, 3 магазина, библиотека.</a:t>
            </a:r>
            <a:endParaRPr lang="ru-RU" sz="2400" dirty="0">
              <a:latin typeface="+mj-lt"/>
            </a:endParaRPr>
          </a:p>
        </p:txBody>
      </p:sp>
      <p:sp>
        <p:nvSpPr>
          <p:cNvPr id="8" name="Содержимое 5"/>
          <p:cNvSpPr txBox="1">
            <a:spLocks/>
          </p:cNvSpPr>
          <p:nvPr/>
        </p:nvSpPr>
        <p:spPr>
          <a:xfrm>
            <a:off x="428625" y="4143375"/>
            <a:ext cx="8286750" cy="2543175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indent="457200" algn="just">
              <a:defRPr/>
            </a:pPr>
            <a:r>
              <a:rPr lang="ru-RU" sz="2800" dirty="0"/>
              <a:t>Деревня </a:t>
            </a:r>
            <a:r>
              <a:rPr lang="ru-RU" sz="2800" dirty="0" err="1"/>
              <a:t>Мамалаево</a:t>
            </a:r>
            <a:r>
              <a:rPr lang="ru-RU" sz="2800" dirty="0"/>
              <a:t> входила в состав </a:t>
            </a:r>
            <a:r>
              <a:rPr lang="ru-RU" sz="2800" dirty="0" err="1"/>
              <a:t>Ядринского</a:t>
            </a:r>
            <a:r>
              <a:rPr lang="ru-RU" sz="2800" dirty="0"/>
              <a:t> уезда. До 17.02.1918 входила в состав </a:t>
            </a:r>
            <a:r>
              <a:rPr lang="ru-RU" sz="2800" dirty="0" err="1"/>
              <a:t>Тойсинской</a:t>
            </a:r>
            <a:r>
              <a:rPr lang="ru-RU" sz="2800" dirty="0"/>
              <a:t> волости. В состав </a:t>
            </a:r>
            <a:r>
              <a:rPr lang="ru-RU" sz="2800" dirty="0" err="1"/>
              <a:t>Вурнарского</a:t>
            </a:r>
            <a:r>
              <a:rPr lang="ru-RU" sz="2800" dirty="0"/>
              <a:t> района вошла 1927г. 1 Ноября 1927г. Образуется </a:t>
            </a:r>
            <a:r>
              <a:rPr lang="ru-RU" sz="2800" dirty="0" err="1"/>
              <a:t>Мамалаевский</a:t>
            </a:r>
            <a:r>
              <a:rPr lang="ru-RU" sz="2800" dirty="0"/>
              <a:t> сельский совет. По архивным документам в 1781г. </a:t>
            </a:r>
          </a:p>
          <a:p>
            <a:pPr algn="just">
              <a:defRPr/>
            </a:pPr>
            <a:r>
              <a:rPr lang="ru-RU" sz="2800" dirty="0"/>
              <a:t>д. </a:t>
            </a:r>
            <a:r>
              <a:rPr lang="ru-RU" sz="2800" dirty="0" err="1"/>
              <a:t>Мамалаево</a:t>
            </a:r>
            <a:r>
              <a:rPr lang="ru-RU" sz="2800" dirty="0"/>
              <a:t> насчитывала 15 дворов и 104 человека.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endParaRPr lang="ru-RU" sz="28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endParaRPr lang="ru-RU" sz="2600" dirty="0">
              <a:latin typeface="+mn-lt"/>
            </a:endParaRPr>
          </a:p>
        </p:txBody>
      </p:sp>
      <p:sp>
        <p:nvSpPr>
          <p:cNvPr id="9" name="Содержимое 5"/>
          <p:cNvSpPr txBox="1">
            <a:spLocks/>
          </p:cNvSpPr>
          <p:nvPr/>
        </p:nvSpPr>
        <p:spPr>
          <a:xfrm>
            <a:off x="357158" y="3429000"/>
            <a:ext cx="8286808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indent="457200" algn="ctr"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Историческая справка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endParaRPr lang="ru-RU" sz="28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endParaRPr lang="ru-RU" sz="2600" dirty="0">
              <a:latin typeface="+mn-lt"/>
            </a:endParaRPr>
          </a:p>
        </p:txBody>
      </p:sp>
    </p:spTree>
  </p:cSld>
  <p:clrMapOvr>
    <a:masterClrMapping/>
  </p:clrMapOvr>
  <p:transition advTm="3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Знаменитые люди</a:t>
            </a:r>
            <a:endParaRPr lang="ru-RU" dirty="0"/>
          </a:p>
        </p:txBody>
      </p:sp>
      <p:sp>
        <p:nvSpPr>
          <p:cNvPr id="18434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900113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 typeface="Wingdings 2" pitchFamily="18" charset="2"/>
              <a:buNone/>
            </a:pPr>
            <a:r>
              <a:rPr lang="ru-RU" sz="2400" i="1" smtClean="0">
                <a:latin typeface="Arial" charset="0"/>
                <a:cs typeface="Arial" charset="0"/>
              </a:rPr>
              <a:t>Игнатьев Николай Георгиевич</a:t>
            </a:r>
            <a:endParaRPr lang="ru-RU" i="1" smtClean="0">
              <a:latin typeface="Arial" charset="0"/>
              <a:cs typeface="Arial" charset="0"/>
            </a:endParaRPr>
          </a:p>
        </p:txBody>
      </p:sp>
      <p:sp>
        <p:nvSpPr>
          <p:cNvPr id="18435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900113"/>
          </a:xfrm>
        </p:spPr>
        <p:txBody>
          <a:bodyPr/>
          <a:lstStyle/>
          <a:p>
            <a:pPr marL="0" indent="0" algn="ctr" eaLnBrk="0" hangingPunct="0">
              <a:spcBef>
                <a:spcPct val="0"/>
              </a:spcBef>
              <a:buFont typeface="Wingdings 2" pitchFamily="18" charset="2"/>
              <a:buNone/>
            </a:pPr>
            <a:r>
              <a:rPr lang="ru-RU" sz="2400" i="1" smtClean="0">
                <a:latin typeface="Arial" charset="0"/>
                <a:ea typeface="Calibri" pitchFamily="34" charset="0"/>
                <a:cs typeface="Arial" charset="0"/>
              </a:rPr>
              <a:t>Павлова (Музякова) Анастасия Мироновна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/>
          <a:srcRect l="-2652" t="1961" r="7188" b="15723"/>
          <a:stretch>
            <a:fillRect/>
          </a:stretch>
        </p:blipFill>
        <p:spPr bwMode="auto">
          <a:xfrm>
            <a:off x="5381625" y="2643188"/>
            <a:ext cx="25717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Содержимое 5"/>
          <p:cNvSpPr txBox="1">
            <a:spLocks/>
          </p:cNvSpPr>
          <p:nvPr/>
        </p:nvSpPr>
        <p:spPr bwMode="auto">
          <a:xfrm>
            <a:off x="457200" y="5786438"/>
            <a:ext cx="40386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000"/>
              <a:t>ветеринар, доктор биологических наук, профессор</a:t>
            </a:r>
            <a:endParaRPr lang="ru-RU" sz="2000">
              <a:ea typeface="Calibri" pitchFamily="34" charset="0"/>
              <a:cs typeface="Arial" charset="0"/>
            </a:endParaRPr>
          </a:p>
        </p:txBody>
      </p:sp>
      <p:sp>
        <p:nvSpPr>
          <p:cNvPr id="14" name="Содержимое 6"/>
          <p:cNvSpPr txBox="1">
            <a:spLocks/>
          </p:cNvSpPr>
          <p:nvPr/>
        </p:nvSpPr>
        <p:spPr>
          <a:xfrm>
            <a:off x="4648200" y="5786438"/>
            <a:ext cx="4038600" cy="90011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ctr" eaLnBrk="0" hangingPunct="0">
              <a:defRPr/>
            </a:pPr>
            <a:r>
              <a:rPr lang="ru-RU" sz="2000" dirty="0">
                <a:latin typeface="Arial" pitchFamily="34" charset="0"/>
                <a:ea typeface="Calibri" pitchFamily="34" charset="0"/>
                <a:cs typeface="Arial" pitchFamily="34" charset="0"/>
              </a:rPr>
              <a:t>Кандидат химических наук, имеет более 50 опубликованных научных трудов</a:t>
            </a:r>
            <a:endParaRPr lang="ru-RU" sz="2000" dirty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18439" name="Picture 1"/>
          <p:cNvPicPr>
            <a:picLocks noChangeAspect="1" noChangeArrowheads="1"/>
          </p:cNvPicPr>
          <p:nvPr/>
        </p:nvPicPr>
        <p:blipFill>
          <a:blip r:embed="rId3"/>
          <a:srcRect l="2956" t="11697" r="2248" b="13235"/>
          <a:stretch>
            <a:fillRect/>
          </a:stretch>
        </p:blipFill>
        <p:spPr bwMode="auto">
          <a:xfrm>
            <a:off x="5429250" y="2643188"/>
            <a:ext cx="2500313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Знаменитые люди</a:t>
            </a:r>
            <a:endParaRPr lang="ru-RU" dirty="0"/>
          </a:p>
        </p:txBody>
      </p:sp>
      <p:sp>
        <p:nvSpPr>
          <p:cNvPr id="19458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900113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 typeface="Wingdings 2" pitchFamily="18" charset="2"/>
              <a:buNone/>
            </a:pPr>
            <a:r>
              <a:rPr lang="ru-RU" sz="2400" i="1" smtClean="0">
                <a:latin typeface="Arial" charset="0"/>
                <a:cs typeface="Arial" charset="0"/>
              </a:rPr>
              <a:t>Вишняков Александр</a:t>
            </a:r>
          </a:p>
          <a:p>
            <a:pPr marL="0" indent="0" algn="ctr">
              <a:spcBef>
                <a:spcPct val="0"/>
              </a:spcBef>
              <a:buFont typeface="Wingdings 2" pitchFamily="18" charset="2"/>
              <a:buNone/>
            </a:pPr>
            <a:r>
              <a:rPr lang="ru-RU" sz="2400" i="1" smtClean="0">
                <a:latin typeface="Arial" charset="0"/>
                <a:cs typeface="Arial" charset="0"/>
              </a:rPr>
              <a:t>Степанович</a:t>
            </a:r>
            <a:endParaRPr lang="ru-RU" i="1" smtClean="0">
              <a:latin typeface="Arial" charset="0"/>
              <a:cs typeface="Arial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900113"/>
          </a:xfrm>
        </p:spPr>
        <p:txBody>
          <a:bodyPr>
            <a:normAutofit/>
          </a:bodyPr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Короткова Ольга Степановна</a:t>
            </a:r>
            <a:endParaRPr lang="ru-RU" sz="2400" i="1" dirty="0">
              <a:latin typeface="+mj-lt"/>
            </a:endParaRP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/>
          <a:srcRect t="1556" r="6506" b="3969"/>
          <a:stretch>
            <a:fillRect/>
          </a:stretch>
        </p:blipFill>
        <p:spPr bwMode="auto">
          <a:xfrm>
            <a:off x="1190625" y="2643188"/>
            <a:ext cx="25717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3"/>
          <a:srcRect l="-2652" t="1961" r="7188" b="15723"/>
          <a:stretch>
            <a:fillRect/>
          </a:stretch>
        </p:blipFill>
        <p:spPr bwMode="auto">
          <a:xfrm>
            <a:off x="5381625" y="2643188"/>
            <a:ext cx="25717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Содержимое 5"/>
          <p:cNvSpPr txBox="1">
            <a:spLocks/>
          </p:cNvSpPr>
          <p:nvPr/>
        </p:nvSpPr>
        <p:spPr bwMode="auto">
          <a:xfrm>
            <a:off x="457200" y="5786438"/>
            <a:ext cx="40386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000">
                <a:ea typeface="Calibri" pitchFamily="34" charset="0"/>
                <a:cs typeface="Arial" charset="0"/>
              </a:rPr>
              <a:t>Член - корреспондент Российской академии образования</a:t>
            </a:r>
          </a:p>
        </p:txBody>
      </p:sp>
      <p:sp>
        <p:nvSpPr>
          <p:cNvPr id="19463" name="Содержимое 6"/>
          <p:cNvSpPr txBox="1">
            <a:spLocks/>
          </p:cNvSpPr>
          <p:nvPr/>
        </p:nvSpPr>
        <p:spPr bwMode="auto">
          <a:xfrm>
            <a:off x="4648200" y="5786438"/>
            <a:ext cx="40386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000">
                <a:ea typeface="Calibri" pitchFamily="34" charset="0"/>
                <a:cs typeface="Times New Roman" pitchFamily="18" charset="0"/>
              </a:rPr>
              <a:t>Заслуженный учитель Чувашской Республики</a:t>
            </a:r>
          </a:p>
        </p:txBody>
      </p:sp>
    </p:spTree>
  </p:cSld>
  <p:clrMapOvr>
    <a:masterClrMapping/>
  </p:clrMapOvr>
  <p:transition advTm="3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/>
              <a:t>Мамалаево</a:t>
            </a:r>
            <a:r>
              <a:rPr lang="ru-RU" dirty="0" smtClean="0"/>
              <a:t> сегодня</a:t>
            </a:r>
            <a:endParaRPr lang="ru-RU" dirty="0"/>
          </a:p>
        </p:txBody>
      </p:sp>
      <p:sp>
        <p:nvSpPr>
          <p:cNvPr id="20482" name="Содержимое 6"/>
          <p:cNvSpPr txBox="1">
            <a:spLocks/>
          </p:cNvSpPr>
          <p:nvPr/>
        </p:nvSpPr>
        <p:spPr bwMode="auto">
          <a:xfrm>
            <a:off x="428625" y="5786438"/>
            <a:ext cx="8258175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400">
                <a:latin typeface="Calibri" pitchFamily="34" charset="0"/>
                <a:ea typeface="Calibri" pitchFamily="34" charset="0"/>
                <a:cs typeface="Times New Roman" pitchFamily="18" charset="0"/>
              </a:rPr>
              <a:t>Памятник воинам павшим в Великой Отечественной войне</a:t>
            </a:r>
            <a:endParaRPr lang="ru-RU" sz="240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0483" name="Содержимое 7" descr="SAM_0108.JPG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85813" y="1785938"/>
            <a:ext cx="4191000" cy="3143250"/>
          </a:xfrm>
        </p:spPr>
      </p:pic>
      <p:pic>
        <p:nvPicPr>
          <p:cNvPr id="20484" name="Содержимое 7" descr="SAM_0106.JPG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857875" y="1785938"/>
            <a:ext cx="2306638" cy="3143250"/>
          </a:xfrm>
        </p:spPr>
      </p:pic>
    </p:spTree>
  </p:cSld>
  <p:clrMapOvr>
    <a:masterClrMapping/>
  </p:clrMapOvr>
  <p:transition advTm="3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2643188"/>
            <a:ext cx="25717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Мы гордимся ими</a:t>
            </a:r>
            <a:endParaRPr lang="ru-RU" dirty="0"/>
          </a:p>
        </p:txBody>
      </p:sp>
      <p:sp>
        <p:nvSpPr>
          <p:cNvPr id="21507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900113"/>
          </a:xfrm>
        </p:spPr>
        <p:txBody>
          <a:bodyPr/>
          <a:lstStyle/>
          <a:p>
            <a:pPr marL="0" indent="0" algn="ctr" eaLnBrk="0" hangingPunct="0">
              <a:spcBef>
                <a:spcPct val="0"/>
              </a:spcBef>
              <a:buFont typeface="Wingdings 2" pitchFamily="18" charset="2"/>
              <a:buNone/>
            </a:pPr>
            <a:r>
              <a:rPr lang="ru-RU" sz="2400" i="1" smtClean="0">
                <a:latin typeface="Arial" charset="0"/>
                <a:ea typeface="Calibri" pitchFamily="34" charset="0"/>
                <a:cs typeface="Arial" charset="0"/>
              </a:rPr>
              <a:t>Тестов Геральд Семёнович</a:t>
            </a:r>
            <a:endParaRPr lang="ru-RU" i="1" smtClean="0">
              <a:latin typeface="Arial" charset="0"/>
              <a:ea typeface="Calibri" pitchFamily="34" charset="0"/>
              <a:cs typeface="Arial" charset="0"/>
            </a:endParaRPr>
          </a:p>
        </p:txBody>
      </p:sp>
      <p:sp>
        <p:nvSpPr>
          <p:cNvPr id="21508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900113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r>
              <a:rPr lang="ru-RU" sz="2400" i="1" smtClean="0">
                <a:latin typeface="Arial" charset="0"/>
                <a:cs typeface="Arial" charset="0"/>
              </a:rPr>
              <a:t>Осипов Юрий</a:t>
            </a:r>
          </a:p>
          <a:p>
            <a:pPr marL="0" indent="0" algn="ctr">
              <a:spcBef>
                <a:spcPct val="0"/>
              </a:spcBef>
              <a:buFont typeface="Wingdings 2" pitchFamily="18" charset="2"/>
              <a:buNone/>
            </a:pPr>
            <a:r>
              <a:rPr lang="ru-RU" sz="2400" i="1" smtClean="0">
                <a:latin typeface="Arial" charset="0"/>
                <a:cs typeface="Arial" charset="0"/>
              </a:rPr>
              <a:t>Анатольевич</a:t>
            </a:r>
          </a:p>
        </p:txBody>
      </p:sp>
      <p:sp>
        <p:nvSpPr>
          <p:cNvPr id="21509" name="Содержимое 5"/>
          <p:cNvSpPr txBox="1">
            <a:spLocks/>
          </p:cNvSpPr>
          <p:nvPr/>
        </p:nvSpPr>
        <p:spPr bwMode="auto">
          <a:xfrm>
            <a:off x="457200" y="5786438"/>
            <a:ext cx="40386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>
                <a:ea typeface="Calibri" pitchFamily="34" charset="0"/>
                <a:cs typeface="Times New Roman" pitchFamily="18" charset="0"/>
              </a:rPr>
              <a:t>В течении 16 лет  был директором Мамалаевской школы</a:t>
            </a:r>
          </a:p>
        </p:txBody>
      </p:sp>
      <p:sp>
        <p:nvSpPr>
          <p:cNvPr id="14" name="Содержимое 6"/>
          <p:cNvSpPr txBox="1">
            <a:spLocks/>
          </p:cNvSpPr>
          <p:nvPr/>
        </p:nvSpPr>
        <p:spPr>
          <a:xfrm>
            <a:off x="4648200" y="5786438"/>
            <a:ext cx="4038600" cy="90011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10000"/>
              </a:lnSpc>
              <a:defRPr/>
            </a:pPr>
            <a:r>
              <a:rPr lang="ru-RU" sz="2000" dirty="0"/>
              <a:t>10.02.1964 – 01.1983</a:t>
            </a:r>
          </a:p>
          <a:p>
            <a:pPr algn="ctr">
              <a:lnSpc>
                <a:spcPct val="110000"/>
              </a:lnSpc>
              <a:defRPr/>
            </a:pPr>
            <a:r>
              <a:rPr lang="ru-RU" sz="2000"/>
              <a:t>Погиб в Афганистане</a:t>
            </a:r>
            <a:endParaRPr lang="ru-RU" sz="2000" dirty="0"/>
          </a:p>
          <a:p>
            <a:pPr algn="ctr">
              <a:lnSpc>
                <a:spcPct val="110000"/>
              </a:lnSpc>
              <a:defRPr/>
            </a:pPr>
            <a:r>
              <a:rPr lang="ru-RU" sz="2000" dirty="0"/>
              <a:t>награждён медалью.</a:t>
            </a:r>
          </a:p>
        </p:txBody>
      </p:sp>
    </p:spTree>
  </p:cSld>
  <p:clrMapOvr>
    <a:masterClrMapping/>
  </p:clrMapOvr>
  <p:transition advTm="3000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3" descr="G:\Галина Яковлевна\SAM_0148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714875" y="1785938"/>
            <a:ext cx="3738563" cy="314325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Жизнь продолжается</a:t>
            </a:r>
            <a:endParaRPr lang="ru-RU" dirty="0"/>
          </a:p>
        </p:txBody>
      </p:sp>
      <p:sp>
        <p:nvSpPr>
          <p:cNvPr id="22531" name="Содержимое 6"/>
          <p:cNvSpPr txBox="1">
            <a:spLocks/>
          </p:cNvSpPr>
          <p:nvPr/>
        </p:nvSpPr>
        <p:spPr bwMode="auto">
          <a:xfrm>
            <a:off x="428625" y="5786438"/>
            <a:ext cx="8258175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400"/>
              <a:t>Хозяйство Герасимова Николая</a:t>
            </a:r>
            <a:endParaRPr lang="ru-RU" sz="240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2532" name="Picture 2" descr="G:\Галина Яковлевна\SAM_0147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785813" y="1785938"/>
            <a:ext cx="3643312" cy="3143250"/>
          </a:xfrm>
        </p:spPr>
      </p:pic>
    </p:spTree>
  </p:cSld>
  <p:clrMapOvr>
    <a:masterClrMapping/>
  </p:clrMapOvr>
  <p:transition advTm="3000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1079</TotalTime>
  <Words>468</Words>
  <Application>Microsoft Office PowerPoint</Application>
  <PresentationFormat>Экран (4:3)</PresentationFormat>
  <Paragraphs>87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38" baseType="lpstr">
      <vt:lpstr>Arial</vt:lpstr>
      <vt:lpstr>Times New Roman</vt:lpstr>
      <vt:lpstr>Wingdings 2</vt:lpstr>
      <vt:lpstr>Wingdings</vt:lpstr>
      <vt:lpstr>Wingdings 3</vt:lpstr>
      <vt:lpstr>Calibri</vt:lpstr>
      <vt:lpstr>Апекс</vt:lpstr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Кольцовское сельское поселение  деревня Кольцовка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Мы гордимся нашими земляками</vt:lpstr>
      <vt:lpstr>Слайд 28</vt:lpstr>
      <vt:lpstr>Слайд 29</vt:lpstr>
      <vt:lpstr>Слайд 30</vt:lpstr>
    </vt:vector>
  </TitlesOfParts>
  <Company>МБОУ "Кольцовская СОШ"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«Кольцовское сельское поселение» д. Кольцовка</dc:title>
  <dc:creator>Быкова Инна Геннадьевна</dc:creator>
  <cp:lastModifiedBy>Кольцовка</cp:lastModifiedBy>
  <cp:revision>111</cp:revision>
  <dcterms:created xsi:type="dcterms:W3CDTF">2012-07-12T06:21:35Z</dcterms:created>
  <dcterms:modified xsi:type="dcterms:W3CDTF">2012-09-28T08:44:55Z</dcterms:modified>
</cp:coreProperties>
</file>